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7" r:id="rId2"/>
  </p:sldIdLst>
  <p:sldSz cx="32399288" cy="512064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0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F0A0A"/>
    <a:srgbClr val="FF0D0D"/>
    <a:srgbClr val="00AB45"/>
    <a:srgbClr val="C40C42"/>
    <a:srgbClr val="00ABCC"/>
    <a:srgbClr val="7030A0"/>
    <a:srgbClr val="FCC4D4"/>
    <a:srgbClr val="DDF9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6283" autoAdjust="0"/>
  </p:normalViewPr>
  <p:slideViewPr>
    <p:cSldViewPr snapToGrid="0">
      <p:cViewPr>
        <p:scale>
          <a:sx n="33" d="100"/>
          <a:sy n="33" d="100"/>
        </p:scale>
        <p:origin x="1746" y="-1152"/>
      </p:cViewPr>
      <p:guideLst>
        <p:guide orient="horz" pos="16128"/>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7674C78-C305-4AA2-9442-D7464840EF2D}" type="datetimeFigureOut">
              <a:rPr lang="fr-BE" smtClean="0"/>
              <a:t>05-11-25</a:t>
            </a:fld>
            <a:endParaRPr lang="fr-BE"/>
          </a:p>
        </p:txBody>
      </p:sp>
      <p:sp>
        <p:nvSpPr>
          <p:cNvPr id="4" name="Espace réservé de l'image des diapositives 3"/>
          <p:cNvSpPr>
            <a:spLocks noGrp="1" noRot="1" noChangeAspect="1"/>
          </p:cNvSpPr>
          <p:nvPr>
            <p:ph type="sldImg" idx="2"/>
          </p:nvPr>
        </p:nvSpPr>
        <p:spPr>
          <a:xfrm>
            <a:off x="2281238" y="1233488"/>
            <a:ext cx="2106612" cy="3332162"/>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7E3F6E20-2DFF-4A2F-8EE5-B136E05985EF}" type="slidenum">
              <a:rPr lang="fr-BE" smtClean="0"/>
              <a:t>‹N°›</a:t>
            </a:fld>
            <a:endParaRPr lang="fr-BE"/>
          </a:p>
        </p:txBody>
      </p:sp>
    </p:spTree>
    <p:extLst>
      <p:ext uri="{BB962C8B-B14F-4D97-AF65-F5344CB8AC3E}">
        <p14:creationId xmlns:p14="http://schemas.microsoft.com/office/powerpoint/2010/main" val="303058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E3F6E20-2DFF-4A2F-8EE5-B136E05985EF}" type="slidenum">
              <a:rPr lang="fr-BE" smtClean="0"/>
              <a:t>1</a:t>
            </a:fld>
            <a:endParaRPr lang="fr-BE"/>
          </a:p>
        </p:txBody>
      </p:sp>
    </p:spTree>
    <p:extLst>
      <p:ext uri="{BB962C8B-B14F-4D97-AF65-F5344CB8AC3E}">
        <p14:creationId xmlns:p14="http://schemas.microsoft.com/office/powerpoint/2010/main" val="51728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8380311"/>
            <a:ext cx="27539395" cy="17827413"/>
          </a:xfrm>
        </p:spPr>
        <p:txBody>
          <a:bodyPr anchor="b"/>
          <a:lstStyle>
            <a:lvl1pPr algn="ctr">
              <a:defRPr sz="21259"/>
            </a:lvl1pPr>
          </a:lstStyle>
          <a:p>
            <a:r>
              <a:rPr lang="fr-FR"/>
              <a:t>Modifiez le style du titre</a:t>
            </a:r>
            <a:endParaRPr lang="en-US" dirty="0"/>
          </a:p>
        </p:txBody>
      </p:sp>
      <p:sp>
        <p:nvSpPr>
          <p:cNvPr id="3" name="Subtitle 2"/>
          <p:cNvSpPr>
            <a:spLocks noGrp="1"/>
          </p:cNvSpPr>
          <p:nvPr>
            <p:ph type="subTitle" idx="1"/>
          </p:nvPr>
        </p:nvSpPr>
        <p:spPr>
          <a:xfrm>
            <a:off x="4049911" y="26895217"/>
            <a:ext cx="24299466" cy="12363023"/>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F826494-B8AE-44FD-ABEA-C1CD77D1776C}" type="datetimeFigureOut">
              <a:rPr lang="fr-BE" smtClean="0"/>
              <a:t>05-11-25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87405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826494-B8AE-44FD-ABEA-C1CD77D1776C}" type="datetimeFigureOut">
              <a:rPr lang="fr-BE" smtClean="0"/>
              <a:t>05-11-25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331590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726267"/>
            <a:ext cx="6986096" cy="4339505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27453" y="2726267"/>
            <a:ext cx="20553298" cy="4339505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826494-B8AE-44FD-ABEA-C1CD77D1776C}" type="datetimeFigureOut">
              <a:rPr lang="fr-BE" smtClean="0"/>
              <a:t>05-11-25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31914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826494-B8AE-44FD-ABEA-C1CD77D1776C}" type="datetimeFigureOut">
              <a:rPr lang="fr-BE" smtClean="0"/>
              <a:t>05-11-25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429065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210578" y="12766055"/>
            <a:ext cx="27944386" cy="21300436"/>
          </a:xfrm>
        </p:spPr>
        <p:txBody>
          <a:bodyPr anchor="b"/>
          <a:lstStyle>
            <a:lvl1pPr>
              <a:defRPr sz="21259"/>
            </a:lvl1pPr>
          </a:lstStyle>
          <a:p>
            <a:r>
              <a:rPr lang="fr-FR"/>
              <a:t>Modifiez le style du titre</a:t>
            </a:r>
            <a:endParaRPr lang="en-US" dirty="0"/>
          </a:p>
        </p:txBody>
      </p:sp>
      <p:sp>
        <p:nvSpPr>
          <p:cNvPr id="3" name="Text Placeholder 2"/>
          <p:cNvSpPr>
            <a:spLocks noGrp="1"/>
          </p:cNvSpPr>
          <p:nvPr>
            <p:ph type="body" idx="1"/>
          </p:nvPr>
        </p:nvSpPr>
        <p:spPr>
          <a:xfrm>
            <a:off x="2210578" y="34268002"/>
            <a:ext cx="27944386" cy="11201396"/>
          </a:xfrm>
        </p:spPr>
        <p:txBody>
          <a:bodyPr/>
          <a:lstStyle>
            <a:lvl1pPr marL="0" indent="0">
              <a:buNone/>
              <a:defRPr sz="8504">
                <a:solidFill>
                  <a:schemeClr val="tx1">
                    <a:tint val="82000"/>
                  </a:schemeClr>
                </a:solidFill>
              </a:defRPr>
            </a:lvl1pPr>
            <a:lvl2pPr marL="1619951" indent="0">
              <a:buNone/>
              <a:defRPr sz="7086">
                <a:solidFill>
                  <a:schemeClr val="tx1">
                    <a:tint val="82000"/>
                  </a:schemeClr>
                </a:solidFill>
              </a:defRPr>
            </a:lvl2pPr>
            <a:lvl3pPr marL="3239902" indent="0">
              <a:buNone/>
              <a:defRPr sz="6378">
                <a:solidFill>
                  <a:schemeClr val="tx1">
                    <a:tint val="82000"/>
                  </a:schemeClr>
                </a:solidFill>
              </a:defRPr>
            </a:lvl3pPr>
            <a:lvl4pPr marL="4859853" indent="0">
              <a:buNone/>
              <a:defRPr sz="5669">
                <a:solidFill>
                  <a:schemeClr val="tx1">
                    <a:tint val="82000"/>
                  </a:schemeClr>
                </a:solidFill>
              </a:defRPr>
            </a:lvl4pPr>
            <a:lvl5pPr marL="6479804" indent="0">
              <a:buNone/>
              <a:defRPr sz="5669">
                <a:solidFill>
                  <a:schemeClr val="tx1">
                    <a:tint val="82000"/>
                  </a:schemeClr>
                </a:solidFill>
              </a:defRPr>
            </a:lvl5pPr>
            <a:lvl6pPr marL="8099755" indent="0">
              <a:buNone/>
              <a:defRPr sz="5669">
                <a:solidFill>
                  <a:schemeClr val="tx1">
                    <a:tint val="82000"/>
                  </a:schemeClr>
                </a:solidFill>
              </a:defRPr>
            </a:lvl6pPr>
            <a:lvl7pPr marL="9719706" indent="0">
              <a:buNone/>
              <a:defRPr sz="5669">
                <a:solidFill>
                  <a:schemeClr val="tx1">
                    <a:tint val="82000"/>
                  </a:schemeClr>
                </a:solidFill>
              </a:defRPr>
            </a:lvl7pPr>
            <a:lvl8pPr marL="11339657" indent="0">
              <a:buNone/>
              <a:defRPr sz="5669">
                <a:solidFill>
                  <a:schemeClr val="tx1">
                    <a:tint val="82000"/>
                  </a:schemeClr>
                </a:solidFill>
              </a:defRPr>
            </a:lvl8pPr>
            <a:lvl9pPr marL="12959608" indent="0">
              <a:buNone/>
              <a:defRPr sz="5669">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F826494-B8AE-44FD-ABEA-C1CD77D1776C}" type="datetimeFigureOut">
              <a:rPr lang="fr-BE" smtClean="0"/>
              <a:t>05-11-25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124583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227451" y="13631334"/>
            <a:ext cx="13769697" cy="324899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6402140" y="13631334"/>
            <a:ext cx="13769697" cy="324899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F826494-B8AE-44FD-ABEA-C1CD77D1776C}" type="datetimeFigureOut">
              <a:rPr lang="fr-BE" smtClean="0"/>
              <a:t>05-11-25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267616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726278"/>
            <a:ext cx="27944386" cy="9897537"/>
          </a:xfrm>
        </p:spPr>
        <p:txBody>
          <a:bodyPr/>
          <a:lstStyle/>
          <a:p>
            <a:r>
              <a:rPr lang="fr-FR"/>
              <a:t>Modifiez le style du titre</a:t>
            </a:r>
            <a:endParaRPr lang="en-US" dirty="0"/>
          </a:p>
        </p:txBody>
      </p:sp>
      <p:sp>
        <p:nvSpPr>
          <p:cNvPr id="3" name="Text Placeholder 2"/>
          <p:cNvSpPr>
            <a:spLocks noGrp="1"/>
          </p:cNvSpPr>
          <p:nvPr>
            <p:ph type="body" idx="1"/>
          </p:nvPr>
        </p:nvSpPr>
        <p:spPr>
          <a:xfrm>
            <a:off x="2231675" y="12552684"/>
            <a:ext cx="13706415" cy="6151876"/>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fr-FR"/>
              <a:t>Cliquez pour modifier les styles du texte du masque</a:t>
            </a:r>
          </a:p>
        </p:txBody>
      </p:sp>
      <p:sp>
        <p:nvSpPr>
          <p:cNvPr id="4" name="Content Placeholder 3"/>
          <p:cNvSpPr>
            <a:spLocks noGrp="1"/>
          </p:cNvSpPr>
          <p:nvPr>
            <p:ph sz="half" idx="2"/>
          </p:nvPr>
        </p:nvSpPr>
        <p:spPr>
          <a:xfrm>
            <a:off x="2231675" y="18704560"/>
            <a:ext cx="13706415" cy="275115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6402142" y="12552684"/>
            <a:ext cx="13773917" cy="6151876"/>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fr-FR"/>
              <a:t>Cliquez pour modifier les styles du texte du masque</a:t>
            </a:r>
          </a:p>
        </p:txBody>
      </p:sp>
      <p:sp>
        <p:nvSpPr>
          <p:cNvPr id="6" name="Content Placeholder 5"/>
          <p:cNvSpPr>
            <a:spLocks noGrp="1"/>
          </p:cNvSpPr>
          <p:nvPr>
            <p:ph sz="quarter" idx="4"/>
          </p:nvPr>
        </p:nvSpPr>
        <p:spPr>
          <a:xfrm>
            <a:off x="16402142" y="18704560"/>
            <a:ext cx="13773917" cy="275115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F826494-B8AE-44FD-ABEA-C1CD77D1776C}" type="datetimeFigureOut">
              <a:rPr lang="fr-BE" smtClean="0"/>
              <a:t>05-11-25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300332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F826494-B8AE-44FD-ABEA-C1CD77D1776C}" type="datetimeFigureOut">
              <a:rPr lang="fr-BE" smtClean="0"/>
              <a:t>05-11-25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76332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26494-B8AE-44FD-ABEA-C1CD77D1776C}" type="datetimeFigureOut">
              <a:rPr lang="fr-BE" smtClean="0"/>
              <a:t>05-11-25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176906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31671" y="3413760"/>
            <a:ext cx="10449614" cy="11948160"/>
          </a:xfrm>
        </p:spPr>
        <p:txBody>
          <a:bodyPr anchor="b"/>
          <a:lstStyle>
            <a:lvl1pPr>
              <a:defRPr sz="11338"/>
            </a:lvl1pPr>
          </a:lstStyle>
          <a:p>
            <a:r>
              <a:rPr lang="fr-FR"/>
              <a:t>Modifiez le style du titre</a:t>
            </a:r>
            <a:endParaRPr lang="en-US" dirty="0"/>
          </a:p>
        </p:txBody>
      </p:sp>
      <p:sp>
        <p:nvSpPr>
          <p:cNvPr id="3" name="Content Placeholder 2"/>
          <p:cNvSpPr>
            <a:spLocks noGrp="1"/>
          </p:cNvSpPr>
          <p:nvPr>
            <p:ph idx="1"/>
          </p:nvPr>
        </p:nvSpPr>
        <p:spPr>
          <a:xfrm>
            <a:off x="13773917" y="7372785"/>
            <a:ext cx="16402140" cy="3638973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231671" y="15361920"/>
            <a:ext cx="10449614" cy="28459857"/>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F826494-B8AE-44FD-ABEA-C1CD77D1776C}" type="datetimeFigureOut">
              <a:rPr lang="fr-BE" smtClean="0"/>
              <a:t>05-11-25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16064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31671" y="3413760"/>
            <a:ext cx="10449614" cy="11948160"/>
          </a:xfrm>
        </p:spPr>
        <p:txBody>
          <a:bodyPr anchor="b"/>
          <a:lstStyle>
            <a:lvl1pPr>
              <a:defRPr sz="11338"/>
            </a:lvl1pPr>
          </a:lstStyle>
          <a:p>
            <a:r>
              <a:rPr lang="fr-FR"/>
              <a:t>Modifiez le style du titre</a:t>
            </a:r>
            <a:endParaRPr lang="en-US" dirty="0"/>
          </a:p>
        </p:txBody>
      </p:sp>
      <p:sp>
        <p:nvSpPr>
          <p:cNvPr id="3" name="Picture Placeholder 2"/>
          <p:cNvSpPr>
            <a:spLocks noGrp="1" noChangeAspect="1"/>
          </p:cNvSpPr>
          <p:nvPr>
            <p:ph type="pic" idx="1"/>
          </p:nvPr>
        </p:nvSpPr>
        <p:spPr>
          <a:xfrm>
            <a:off x="13773917" y="7372785"/>
            <a:ext cx="16402140" cy="3638973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fr-FR"/>
              <a:t>Cliquez sur l'icône pour ajouter une image</a:t>
            </a:r>
            <a:endParaRPr lang="en-US" dirty="0"/>
          </a:p>
        </p:txBody>
      </p:sp>
      <p:sp>
        <p:nvSpPr>
          <p:cNvPr id="4" name="Text Placeholder 3"/>
          <p:cNvSpPr>
            <a:spLocks noGrp="1"/>
          </p:cNvSpPr>
          <p:nvPr>
            <p:ph type="body" sz="half" idx="2"/>
          </p:nvPr>
        </p:nvSpPr>
        <p:spPr>
          <a:xfrm>
            <a:off x="2231671" y="15361920"/>
            <a:ext cx="10449614" cy="28459857"/>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F826494-B8AE-44FD-ABEA-C1CD77D1776C}" type="datetimeFigureOut">
              <a:rPr lang="fr-BE" smtClean="0"/>
              <a:t>05-11-25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8F5BCE9-1B64-4D1A-A9D8-019AE2807D76}" type="slidenum">
              <a:rPr lang="fr-BE" smtClean="0"/>
              <a:t>‹N°›</a:t>
            </a:fld>
            <a:endParaRPr lang="fr-BE"/>
          </a:p>
        </p:txBody>
      </p:sp>
    </p:spTree>
    <p:extLst>
      <p:ext uri="{BB962C8B-B14F-4D97-AF65-F5344CB8AC3E}">
        <p14:creationId xmlns:p14="http://schemas.microsoft.com/office/powerpoint/2010/main" val="141601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726278"/>
            <a:ext cx="27944386" cy="989753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27451" y="13631334"/>
            <a:ext cx="27944386" cy="324899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227451" y="47460758"/>
            <a:ext cx="7289840" cy="2726267"/>
          </a:xfrm>
          <a:prstGeom prst="rect">
            <a:avLst/>
          </a:prstGeom>
        </p:spPr>
        <p:txBody>
          <a:bodyPr vert="horz" lIns="91440" tIns="45720" rIns="91440" bIns="45720" rtlCol="0" anchor="ctr"/>
          <a:lstStyle>
            <a:lvl1pPr algn="l">
              <a:defRPr sz="4252">
                <a:solidFill>
                  <a:schemeClr val="tx1">
                    <a:tint val="82000"/>
                  </a:schemeClr>
                </a:solidFill>
              </a:defRPr>
            </a:lvl1pPr>
          </a:lstStyle>
          <a:p>
            <a:fld id="{EF826494-B8AE-44FD-ABEA-C1CD77D1776C}" type="datetimeFigureOut">
              <a:rPr lang="fr-BE" smtClean="0"/>
              <a:t>05-11-25</a:t>
            </a:fld>
            <a:endParaRPr lang="fr-BE"/>
          </a:p>
        </p:txBody>
      </p:sp>
      <p:sp>
        <p:nvSpPr>
          <p:cNvPr id="5" name="Footer Placeholder 4"/>
          <p:cNvSpPr>
            <a:spLocks noGrp="1"/>
          </p:cNvSpPr>
          <p:nvPr>
            <p:ph type="ftr" sz="quarter" idx="3"/>
          </p:nvPr>
        </p:nvSpPr>
        <p:spPr>
          <a:xfrm>
            <a:off x="10732264" y="47460758"/>
            <a:ext cx="10934760" cy="2726267"/>
          </a:xfrm>
          <a:prstGeom prst="rect">
            <a:avLst/>
          </a:prstGeom>
        </p:spPr>
        <p:txBody>
          <a:bodyPr vert="horz" lIns="91440" tIns="45720" rIns="91440" bIns="45720" rtlCol="0" anchor="ctr"/>
          <a:lstStyle>
            <a:lvl1pPr algn="ctr">
              <a:defRPr sz="4252">
                <a:solidFill>
                  <a:schemeClr val="tx1">
                    <a:tint val="82000"/>
                  </a:schemeClr>
                </a:solidFill>
              </a:defRPr>
            </a:lvl1pPr>
          </a:lstStyle>
          <a:p>
            <a:endParaRPr lang="fr-BE"/>
          </a:p>
        </p:txBody>
      </p:sp>
      <p:sp>
        <p:nvSpPr>
          <p:cNvPr id="6" name="Slide Number Placeholder 5"/>
          <p:cNvSpPr>
            <a:spLocks noGrp="1"/>
          </p:cNvSpPr>
          <p:nvPr>
            <p:ph type="sldNum" sz="quarter" idx="4"/>
          </p:nvPr>
        </p:nvSpPr>
        <p:spPr>
          <a:xfrm>
            <a:off x="22881997" y="47460758"/>
            <a:ext cx="7289840" cy="2726267"/>
          </a:xfrm>
          <a:prstGeom prst="rect">
            <a:avLst/>
          </a:prstGeom>
        </p:spPr>
        <p:txBody>
          <a:bodyPr vert="horz" lIns="91440" tIns="45720" rIns="91440" bIns="45720" rtlCol="0" anchor="ctr"/>
          <a:lstStyle>
            <a:lvl1pPr algn="r">
              <a:defRPr sz="4252">
                <a:solidFill>
                  <a:schemeClr val="tx1">
                    <a:tint val="82000"/>
                  </a:schemeClr>
                </a:solidFill>
              </a:defRPr>
            </a:lvl1pPr>
          </a:lstStyle>
          <a:p>
            <a:fld id="{C8F5BCE9-1B64-4D1A-A9D8-019AE2807D76}" type="slidenum">
              <a:rPr lang="fr-BE" smtClean="0"/>
              <a:t>‹N°›</a:t>
            </a:fld>
            <a:endParaRPr lang="fr-BE"/>
          </a:p>
        </p:txBody>
      </p:sp>
    </p:spTree>
    <p:extLst>
      <p:ext uri="{BB962C8B-B14F-4D97-AF65-F5344CB8AC3E}">
        <p14:creationId xmlns:p14="http://schemas.microsoft.com/office/powerpoint/2010/main" val="2126938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image" Target="../media/image10.jpeg"/><Relationship Id="rId26" Type="http://schemas.openxmlformats.org/officeDocument/2006/relationships/oleObject" Target="../embeddings/oleObject7.bin"/><Relationship Id="rId39" Type="http://schemas.openxmlformats.org/officeDocument/2006/relationships/image" Target="../media/image24.emf"/><Relationship Id="rId21" Type="http://schemas.openxmlformats.org/officeDocument/2006/relationships/image" Target="../media/image13.png"/><Relationship Id="rId34" Type="http://schemas.openxmlformats.org/officeDocument/2006/relationships/oleObject" Target="../embeddings/oleObject11.bin"/><Relationship Id="rId42" Type="http://schemas.openxmlformats.org/officeDocument/2006/relationships/image" Target="../media/image26.png"/><Relationship Id="rId7" Type="http://schemas.openxmlformats.org/officeDocument/2006/relationships/oleObject" Target="../embeddings/oleObject3.bin"/><Relationship Id="rId2" Type="http://schemas.openxmlformats.org/officeDocument/2006/relationships/notesSlide" Target="../notesSlides/notesSlide1.xml"/><Relationship Id="rId16" Type="http://schemas.openxmlformats.org/officeDocument/2006/relationships/image" Target="../media/image8.png"/><Relationship Id="rId29"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emf"/><Relationship Id="rId11" Type="http://schemas.openxmlformats.org/officeDocument/2006/relationships/image" Target="../media/image5.png"/><Relationship Id="rId24" Type="http://schemas.openxmlformats.org/officeDocument/2006/relationships/image" Target="../media/image16.png"/><Relationship Id="rId32" Type="http://schemas.openxmlformats.org/officeDocument/2006/relationships/oleObject" Target="../embeddings/oleObject10.bin"/><Relationship Id="rId37" Type="http://schemas.openxmlformats.org/officeDocument/2006/relationships/image" Target="../media/image23.emf"/><Relationship Id="rId40" Type="http://schemas.openxmlformats.org/officeDocument/2006/relationships/oleObject" Target="../embeddings/oleObject14.bin"/><Relationship Id="rId45" Type="http://schemas.openxmlformats.org/officeDocument/2006/relationships/image" Target="../media/image29.png"/><Relationship Id="rId5" Type="http://schemas.openxmlformats.org/officeDocument/2006/relationships/oleObject" Target="../embeddings/oleObject2.bin"/><Relationship Id="rId15" Type="http://schemas.openxmlformats.org/officeDocument/2006/relationships/image" Target="../media/image7.emf"/><Relationship Id="rId23" Type="http://schemas.openxmlformats.org/officeDocument/2006/relationships/image" Target="../media/image15.png"/><Relationship Id="rId28" Type="http://schemas.openxmlformats.org/officeDocument/2006/relationships/oleObject" Target="../embeddings/oleObject8.bin"/><Relationship Id="rId36" Type="http://schemas.openxmlformats.org/officeDocument/2006/relationships/oleObject" Target="../embeddings/oleObject12.bin"/><Relationship Id="rId10" Type="http://schemas.openxmlformats.org/officeDocument/2006/relationships/image" Target="../media/image4.emf"/><Relationship Id="rId19" Type="http://schemas.openxmlformats.org/officeDocument/2006/relationships/image" Target="../media/image11.png"/><Relationship Id="rId31" Type="http://schemas.openxmlformats.org/officeDocument/2006/relationships/image" Target="../media/image20.emf"/><Relationship Id="rId44" Type="http://schemas.openxmlformats.org/officeDocument/2006/relationships/image" Target="../media/image28.png"/><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oleObject" Target="../embeddings/oleObject6.bin"/><Relationship Id="rId22" Type="http://schemas.openxmlformats.org/officeDocument/2006/relationships/image" Target="../media/image14.emf"/><Relationship Id="rId27" Type="http://schemas.openxmlformats.org/officeDocument/2006/relationships/image" Target="../media/image18.emf"/><Relationship Id="rId30" Type="http://schemas.openxmlformats.org/officeDocument/2006/relationships/oleObject" Target="../embeddings/oleObject9.bin"/><Relationship Id="rId35" Type="http://schemas.openxmlformats.org/officeDocument/2006/relationships/image" Target="../media/image22.emf"/><Relationship Id="rId43" Type="http://schemas.openxmlformats.org/officeDocument/2006/relationships/image" Target="../media/image27.png"/><Relationship Id="rId8" Type="http://schemas.openxmlformats.org/officeDocument/2006/relationships/image" Target="../media/image3.emf"/><Relationship Id="rId3" Type="http://schemas.openxmlformats.org/officeDocument/2006/relationships/oleObject" Target="../embeddings/oleObject1.bin"/><Relationship Id="rId12" Type="http://schemas.openxmlformats.org/officeDocument/2006/relationships/oleObject" Target="../embeddings/oleObject5.bin"/><Relationship Id="rId17" Type="http://schemas.openxmlformats.org/officeDocument/2006/relationships/image" Target="../media/image9.emf"/><Relationship Id="rId25" Type="http://schemas.openxmlformats.org/officeDocument/2006/relationships/image" Target="../media/image17.png"/><Relationship Id="rId33" Type="http://schemas.openxmlformats.org/officeDocument/2006/relationships/image" Target="../media/image21.emf"/><Relationship Id="rId38" Type="http://schemas.openxmlformats.org/officeDocument/2006/relationships/oleObject" Target="../embeddings/oleObject13.bin"/><Relationship Id="rId20" Type="http://schemas.openxmlformats.org/officeDocument/2006/relationships/image" Target="../media/image12.png"/><Relationship Id="rId41"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 name="Objet 1139">
            <a:extLst>
              <a:ext uri="{FF2B5EF4-FFF2-40B4-BE49-F238E27FC236}">
                <a16:creationId xmlns:a16="http://schemas.microsoft.com/office/drawing/2014/main" id="{A36BBC7D-B4B4-1C6D-2079-9A61A2F016D2}"/>
              </a:ext>
            </a:extLst>
          </p:cNvPr>
          <p:cNvGraphicFramePr>
            <a:graphicFrameLocks noChangeAspect="1"/>
          </p:cNvGraphicFramePr>
          <p:nvPr>
            <p:extLst>
              <p:ext uri="{D42A27DB-BD31-4B8C-83A1-F6EECF244321}">
                <p14:modId xmlns:p14="http://schemas.microsoft.com/office/powerpoint/2010/main" val="2695997851"/>
              </p:ext>
            </p:extLst>
          </p:nvPr>
        </p:nvGraphicFramePr>
        <p:xfrm>
          <a:off x="18172438" y="20670823"/>
          <a:ext cx="2519374" cy="2880000"/>
        </p:xfrm>
        <a:graphic>
          <a:graphicData uri="http://schemas.openxmlformats.org/presentationml/2006/ole">
            <mc:AlternateContent xmlns:mc="http://schemas.openxmlformats.org/markup-compatibility/2006">
              <mc:Choice xmlns:v="urn:schemas-microsoft-com:vml" Requires="v">
                <p:oleObj name="Prism 8" r:id="rId3" imgW="2395263" imgH="2738251" progId="Prism8.Document">
                  <p:embed/>
                </p:oleObj>
              </mc:Choice>
              <mc:Fallback>
                <p:oleObj name="Prism 8" r:id="rId3" imgW="2395263" imgH="2738251" progId="Prism8.Document">
                  <p:embed/>
                  <p:pic>
                    <p:nvPicPr>
                      <p:cNvPr id="37" name="Objet 36">
                        <a:extLst>
                          <a:ext uri="{FF2B5EF4-FFF2-40B4-BE49-F238E27FC236}">
                            <a16:creationId xmlns:a16="http://schemas.microsoft.com/office/drawing/2014/main" id="{D7966B5F-8AB5-1F37-98B8-0D1D50F4239A}"/>
                          </a:ext>
                        </a:extLst>
                      </p:cNvPr>
                      <p:cNvPicPr/>
                      <p:nvPr/>
                    </p:nvPicPr>
                    <p:blipFill>
                      <a:blip r:embed="rId4"/>
                      <a:stretch>
                        <a:fillRect/>
                      </a:stretch>
                    </p:blipFill>
                    <p:spPr>
                      <a:xfrm>
                        <a:off x="18172438" y="20670823"/>
                        <a:ext cx="2519374" cy="2880000"/>
                      </a:xfrm>
                      <a:prstGeom prst="rect">
                        <a:avLst/>
                      </a:prstGeom>
                    </p:spPr>
                  </p:pic>
                </p:oleObj>
              </mc:Fallback>
            </mc:AlternateContent>
          </a:graphicData>
        </a:graphic>
      </p:graphicFrame>
      <p:graphicFrame>
        <p:nvGraphicFramePr>
          <p:cNvPr id="1088" name="Objet 1087">
            <a:extLst>
              <a:ext uri="{FF2B5EF4-FFF2-40B4-BE49-F238E27FC236}">
                <a16:creationId xmlns:a16="http://schemas.microsoft.com/office/drawing/2014/main" id="{A14BF9DB-CB1E-1C78-1E46-7B46E78DB53D}"/>
              </a:ext>
            </a:extLst>
          </p:cNvPr>
          <p:cNvGraphicFramePr>
            <a:graphicFrameLocks noChangeAspect="1"/>
          </p:cNvGraphicFramePr>
          <p:nvPr>
            <p:extLst>
              <p:ext uri="{D42A27DB-BD31-4B8C-83A1-F6EECF244321}">
                <p14:modId xmlns:p14="http://schemas.microsoft.com/office/powerpoint/2010/main" val="483656097"/>
              </p:ext>
            </p:extLst>
          </p:nvPr>
        </p:nvGraphicFramePr>
        <p:xfrm>
          <a:off x="27142526" y="17404380"/>
          <a:ext cx="3696001" cy="3427200"/>
        </p:xfrm>
        <a:graphic>
          <a:graphicData uri="http://schemas.openxmlformats.org/presentationml/2006/ole">
            <mc:AlternateContent xmlns:mc="http://schemas.openxmlformats.org/markup-compatibility/2006">
              <mc:Choice xmlns:v="urn:schemas-microsoft-com:vml" Requires="v">
                <p:oleObj name="Prism 8" r:id="rId5" imgW="3518886" imgH="3265877" progId="Prism8.Document">
                  <p:embed/>
                </p:oleObj>
              </mc:Choice>
              <mc:Fallback>
                <p:oleObj name="Prism 8" r:id="rId5" imgW="3518886" imgH="3265877" progId="Prism8.Document">
                  <p:embed/>
                  <p:pic>
                    <p:nvPicPr>
                      <p:cNvPr id="22" name="Objet 21">
                        <a:extLst>
                          <a:ext uri="{FF2B5EF4-FFF2-40B4-BE49-F238E27FC236}">
                            <a16:creationId xmlns:a16="http://schemas.microsoft.com/office/drawing/2014/main" id="{5D0FF72E-6E40-32CC-D9F6-688A5F300B3C}"/>
                          </a:ext>
                        </a:extLst>
                      </p:cNvPr>
                      <p:cNvPicPr/>
                      <p:nvPr/>
                    </p:nvPicPr>
                    <p:blipFill>
                      <a:blip r:embed="rId6"/>
                      <a:stretch>
                        <a:fillRect/>
                      </a:stretch>
                    </p:blipFill>
                    <p:spPr>
                      <a:xfrm>
                        <a:off x="27142526" y="17404380"/>
                        <a:ext cx="3696001" cy="3427200"/>
                      </a:xfrm>
                      <a:prstGeom prst="rect">
                        <a:avLst/>
                      </a:prstGeom>
                      <a:ln>
                        <a:noFill/>
                      </a:ln>
                    </p:spPr>
                  </p:pic>
                </p:oleObj>
              </mc:Fallback>
            </mc:AlternateContent>
          </a:graphicData>
        </a:graphic>
      </p:graphicFrame>
      <p:graphicFrame>
        <p:nvGraphicFramePr>
          <p:cNvPr id="1137" name="Objet 1136">
            <a:extLst>
              <a:ext uri="{FF2B5EF4-FFF2-40B4-BE49-F238E27FC236}">
                <a16:creationId xmlns:a16="http://schemas.microsoft.com/office/drawing/2014/main" id="{D0D296D1-7C46-15AD-A0FF-3A9A073C2A98}"/>
              </a:ext>
            </a:extLst>
          </p:cNvPr>
          <p:cNvGraphicFramePr>
            <a:graphicFrameLocks noChangeAspect="1"/>
          </p:cNvGraphicFramePr>
          <p:nvPr>
            <p:extLst>
              <p:ext uri="{D42A27DB-BD31-4B8C-83A1-F6EECF244321}">
                <p14:modId xmlns:p14="http://schemas.microsoft.com/office/powerpoint/2010/main" val="412308523"/>
              </p:ext>
            </p:extLst>
          </p:nvPr>
        </p:nvGraphicFramePr>
        <p:xfrm>
          <a:off x="22155254" y="17393085"/>
          <a:ext cx="3692532" cy="3427200"/>
        </p:xfrm>
        <a:graphic>
          <a:graphicData uri="http://schemas.openxmlformats.org/presentationml/2006/ole">
            <mc:AlternateContent xmlns:mc="http://schemas.openxmlformats.org/markup-compatibility/2006">
              <mc:Choice xmlns:v="urn:schemas-microsoft-com:vml" Requires="v">
                <p:oleObj name="Prism 8" r:id="rId7" imgW="3517085" imgH="3265877" progId="Prism8.Document">
                  <p:embed/>
                </p:oleObj>
              </mc:Choice>
              <mc:Fallback>
                <p:oleObj name="Prism 8" r:id="rId7" imgW="3517085" imgH="3265877" progId="Prism8.Document">
                  <p:embed/>
                  <p:pic>
                    <p:nvPicPr>
                      <p:cNvPr id="20" name="Objet 19">
                        <a:extLst>
                          <a:ext uri="{FF2B5EF4-FFF2-40B4-BE49-F238E27FC236}">
                            <a16:creationId xmlns:a16="http://schemas.microsoft.com/office/drawing/2014/main" id="{C1BD5EBE-775A-A726-4752-D882BB992571}"/>
                          </a:ext>
                        </a:extLst>
                      </p:cNvPr>
                      <p:cNvPicPr/>
                      <p:nvPr/>
                    </p:nvPicPr>
                    <p:blipFill>
                      <a:blip r:embed="rId8"/>
                      <a:stretch>
                        <a:fillRect/>
                      </a:stretch>
                    </p:blipFill>
                    <p:spPr>
                      <a:xfrm>
                        <a:off x="22155254" y="17393085"/>
                        <a:ext cx="3692532" cy="3427200"/>
                      </a:xfrm>
                      <a:prstGeom prst="rect">
                        <a:avLst/>
                      </a:prstGeom>
                      <a:ln>
                        <a:noFill/>
                      </a:ln>
                    </p:spPr>
                  </p:pic>
                </p:oleObj>
              </mc:Fallback>
            </mc:AlternateContent>
          </a:graphicData>
        </a:graphic>
      </p:graphicFrame>
      <p:graphicFrame>
        <p:nvGraphicFramePr>
          <p:cNvPr id="1090" name="Objet 1089">
            <a:extLst>
              <a:ext uri="{FF2B5EF4-FFF2-40B4-BE49-F238E27FC236}">
                <a16:creationId xmlns:a16="http://schemas.microsoft.com/office/drawing/2014/main" id="{7FCF055D-D392-045E-E79C-738B15C0F0ED}"/>
              </a:ext>
            </a:extLst>
          </p:cNvPr>
          <p:cNvGraphicFramePr>
            <a:graphicFrameLocks noChangeAspect="1"/>
          </p:cNvGraphicFramePr>
          <p:nvPr>
            <p:extLst>
              <p:ext uri="{D42A27DB-BD31-4B8C-83A1-F6EECF244321}">
                <p14:modId xmlns:p14="http://schemas.microsoft.com/office/powerpoint/2010/main" val="4178776138"/>
              </p:ext>
            </p:extLst>
          </p:nvPr>
        </p:nvGraphicFramePr>
        <p:xfrm>
          <a:off x="18176894" y="17549441"/>
          <a:ext cx="2519369" cy="2880000"/>
        </p:xfrm>
        <a:graphic>
          <a:graphicData uri="http://schemas.openxmlformats.org/presentationml/2006/ole">
            <mc:AlternateContent xmlns:mc="http://schemas.openxmlformats.org/markup-compatibility/2006">
              <mc:Choice xmlns:v="urn:schemas-microsoft-com:vml" Requires="v">
                <p:oleObj name="Prism 8" r:id="rId9" imgW="2395263" imgH="2738251" progId="Prism8.Document">
                  <p:embed/>
                </p:oleObj>
              </mc:Choice>
              <mc:Fallback>
                <p:oleObj name="Prism 8" r:id="rId9" imgW="2395263" imgH="2738251" progId="Prism8.Document">
                  <p:embed/>
                  <p:pic>
                    <p:nvPicPr>
                      <p:cNvPr id="18" name="Objet 17">
                        <a:extLst>
                          <a:ext uri="{FF2B5EF4-FFF2-40B4-BE49-F238E27FC236}">
                            <a16:creationId xmlns:a16="http://schemas.microsoft.com/office/drawing/2014/main" id="{912E4F0D-3252-7F3C-3E1F-35803AEA69EF}"/>
                          </a:ext>
                        </a:extLst>
                      </p:cNvPr>
                      <p:cNvPicPr/>
                      <p:nvPr/>
                    </p:nvPicPr>
                    <p:blipFill>
                      <a:blip r:embed="rId10"/>
                      <a:stretch>
                        <a:fillRect/>
                      </a:stretch>
                    </p:blipFill>
                    <p:spPr>
                      <a:xfrm>
                        <a:off x="18176894" y="17549441"/>
                        <a:ext cx="2519369" cy="2880000"/>
                      </a:xfrm>
                      <a:prstGeom prst="rect">
                        <a:avLst/>
                      </a:prstGeom>
                    </p:spPr>
                  </p:pic>
                </p:oleObj>
              </mc:Fallback>
            </mc:AlternateContent>
          </a:graphicData>
        </a:graphic>
      </p:graphicFrame>
      <p:sp>
        <p:nvSpPr>
          <p:cNvPr id="409" name="Rectangle : coins arrondis 408">
            <a:extLst>
              <a:ext uri="{FF2B5EF4-FFF2-40B4-BE49-F238E27FC236}">
                <a16:creationId xmlns:a16="http://schemas.microsoft.com/office/drawing/2014/main" id="{8EEAD004-B75D-0A42-C6A0-F7CBED661843}"/>
              </a:ext>
            </a:extLst>
          </p:cNvPr>
          <p:cNvSpPr/>
          <p:nvPr/>
        </p:nvSpPr>
        <p:spPr>
          <a:xfrm>
            <a:off x="746514" y="14934710"/>
            <a:ext cx="15323630" cy="11736704"/>
          </a:xfrm>
          <a:prstGeom prst="roundRect">
            <a:avLst>
              <a:gd name="adj" fmla="val 5955"/>
            </a:avLst>
          </a:prstGeom>
          <a:noFill/>
          <a:ln w="76200">
            <a:solidFill>
              <a:srgbClr val="C40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20" name="Image 319">
            <a:extLst>
              <a:ext uri="{FF2B5EF4-FFF2-40B4-BE49-F238E27FC236}">
                <a16:creationId xmlns:a16="http://schemas.microsoft.com/office/drawing/2014/main" id="{1B5AE95D-3596-16F5-FC49-981083016413}"/>
              </a:ext>
            </a:extLst>
          </p:cNvPr>
          <p:cNvPicPr>
            <a:picLocks noChangeAspect="1"/>
          </p:cNvPicPr>
          <p:nvPr/>
        </p:nvPicPr>
        <p:blipFill>
          <a:blip r:embed="rId11"/>
          <a:stretch>
            <a:fillRect/>
          </a:stretch>
        </p:blipFill>
        <p:spPr>
          <a:xfrm>
            <a:off x="30240978" y="48880160"/>
            <a:ext cx="1306741" cy="1306741"/>
          </a:xfrm>
          <a:prstGeom prst="rect">
            <a:avLst/>
          </a:prstGeom>
        </p:spPr>
      </p:pic>
      <p:graphicFrame>
        <p:nvGraphicFramePr>
          <p:cNvPr id="6" name="Objet 5">
            <a:extLst>
              <a:ext uri="{FF2B5EF4-FFF2-40B4-BE49-F238E27FC236}">
                <a16:creationId xmlns:a16="http://schemas.microsoft.com/office/drawing/2014/main" id="{0DCB146E-24C6-204C-9F03-9E1B4AFB6AB2}"/>
              </a:ext>
            </a:extLst>
          </p:cNvPr>
          <p:cNvGraphicFramePr>
            <a:graphicFrameLocks noChangeAspect="1"/>
          </p:cNvGraphicFramePr>
          <p:nvPr>
            <p:extLst>
              <p:ext uri="{D42A27DB-BD31-4B8C-83A1-F6EECF244321}">
                <p14:modId xmlns:p14="http://schemas.microsoft.com/office/powerpoint/2010/main" val="3086896587"/>
              </p:ext>
            </p:extLst>
          </p:nvPr>
        </p:nvGraphicFramePr>
        <p:xfrm>
          <a:off x="288506" y="2383770"/>
          <a:ext cx="6194425" cy="5616575"/>
        </p:xfrm>
        <a:graphic>
          <a:graphicData uri="http://schemas.openxmlformats.org/presentationml/2006/ole">
            <mc:AlternateContent xmlns:mc="http://schemas.openxmlformats.org/markup-compatibility/2006">
              <mc:Choice xmlns:v="urn:schemas-microsoft-com:vml" Requires="v">
                <p:oleObj name="CorelDRAW" r:id="rId12" imgW="6194246" imgH="5616425" progId="CorelDraw.Graphic.20">
                  <p:embed/>
                </p:oleObj>
              </mc:Choice>
              <mc:Fallback>
                <p:oleObj name="CorelDRAW" r:id="rId12" imgW="6194246" imgH="5616425" progId="CorelDraw.Graphic.20">
                  <p:embed/>
                  <p:pic>
                    <p:nvPicPr>
                      <p:cNvPr id="0" name=""/>
                      <p:cNvPicPr/>
                      <p:nvPr/>
                    </p:nvPicPr>
                    <p:blipFill>
                      <a:blip r:embed="rId13"/>
                      <a:stretch>
                        <a:fillRect/>
                      </a:stretch>
                    </p:blipFill>
                    <p:spPr>
                      <a:xfrm>
                        <a:off x="288506" y="2383770"/>
                        <a:ext cx="6194425" cy="5616575"/>
                      </a:xfrm>
                      <a:prstGeom prst="rect">
                        <a:avLst/>
                      </a:prstGeom>
                    </p:spPr>
                  </p:pic>
                </p:oleObj>
              </mc:Fallback>
            </mc:AlternateContent>
          </a:graphicData>
        </a:graphic>
      </p:graphicFrame>
      <p:sp>
        <p:nvSpPr>
          <p:cNvPr id="5" name="ZoneTexte 4">
            <a:extLst>
              <a:ext uri="{FF2B5EF4-FFF2-40B4-BE49-F238E27FC236}">
                <a16:creationId xmlns:a16="http://schemas.microsoft.com/office/drawing/2014/main" id="{470EF0CE-B9B9-9808-F641-9150F51DC636}"/>
              </a:ext>
            </a:extLst>
          </p:cNvPr>
          <p:cNvSpPr txBox="1"/>
          <p:nvPr/>
        </p:nvSpPr>
        <p:spPr>
          <a:xfrm>
            <a:off x="4274177" y="1790048"/>
            <a:ext cx="24963994" cy="2123658"/>
          </a:xfrm>
          <a:prstGeom prst="rect">
            <a:avLst/>
          </a:prstGeom>
          <a:noFill/>
        </p:spPr>
        <p:txBody>
          <a:bodyPr wrap="square">
            <a:spAutoFit/>
          </a:bodyPr>
          <a:lstStyle/>
          <a:p>
            <a:pPr algn="ctr"/>
            <a:r>
              <a:rPr lang="en-US" sz="6600" b="1" dirty="0">
                <a:solidFill>
                  <a:schemeClr val="tx1">
                    <a:lumMod val="50000"/>
                    <a:lumOff val="50000"/>
                  </a:schemeClr>
                </a:solidFill>
                <a:latin typeface="Arial" panose="020B0604020202020204" pitchFamily="34" charset="0"/>
                <a:cs typeface="Arial" panose="020B0604020202020204" pitchFamily="34" charset="0"/>
              </a:rPr>
              <a:t>Sustained Intermittent </a:t>
            </a:r>
            <a:r>
              <a:rPr lang="en-US" sz="6600" b="1" dirty="0" err="1">
                <a:solidFill>
                  <a:schemeClr val="tx1">
                    <a:lumMod val="50000"/>
                    <a:lumOff val="50000"/>
                  </a:schemeClr>
                </a:solidFill>
                <a:latin typeface="Arial" panose="020B0604020202020204" pitchFamily="34" charset="0"/>
                <a:cs typeface="Arial" panose="020B0604020202020204" pitchFamily="34" charset="0"/>
              </a:rPr>
              <a:t>Hypoxaemia</a:t>
            </a:r>
            <a:r>
              <a:rPr lang="en-US" sz="6600" b="1" dirty="0">
                <a:solidFill>
                  <a:schemeClr val="tx1">
                    <a:lumMod val="50000"/>
                    <a:lumOff val="50000"/>
                  </a:schemeClr>
                </a:solidFill>
                <a:latin typeface="Arial" panose="020B0604020202020204" pitchFamily="34" charset="0"/>
                <a:cs typeface="Arial" panose="020B0604020202020204" pitchFamily="34" charset="0"/>
              </a:rPr>
              <a:t> as a component of COPD pathophysiology: which effect on skeletal muscle?</a:t>
            </a:r>
          </a:p>
        </p:txBody>
      </p:sp>
      <p:graphicFrame>
        <p:nvGraphicFramePr>
          <p:cNvPr id="12" name="Objet 11">
            <a:extLst>
              <a:ext uri="{FF2B5EF4-FFF2-40B4-BE49-F238E27FC236}">
                <a16:creationId xmlns:a16="http://schemas.microsoft.com/office/drawing/2014/main" id="{7F98DCC8-0A11-438F-90DC-AC89EBF551C6}"/>
              </a:ext>
            </a:extLst>
          </p:cNvPr>
          <p:cNvGraphicFramePr>
            <a:graphicFrameLocks noChangeAspect="1"/>
          </p:cNvGraphicFramePr>
          <p:nvPr>
            <p:extLst>
              <p:ext uri="{D42A27DB-BD31-4B8C-83A1-F6EECF244321}">
                <p14:modId xmlns:p14="http://schemas.microsoft.com/office/powerpoint/2010/main" val="1429309141"/>
              </p:ext>
            </p:extLst>
          </p:nvPr>
        </p:nvGraphicFramePr>
        <p:xfrm>
          <a:off x="9487880" y="384713"/>
          <a:ext cx="2816225" cy="1277937"/>
        </p:xfrm>
        <a:graphic>
          <a:graphicData uri="http://schemas.openxmlformats.org/presentationml/2006/ole">
            <mc:AlternateContent xmlns:mc="http://schemas.openxmlformats.org/markup-compatibility/2006">
              <mc:Choice xmlns:v="urn:schemas-microsoft-com:vml" Requires="v">
                <p:oleObj name="CorelDRAW" r:id="rId14" imgW="2815997" imgH="1278046" progId="CorelDraw.Graphic.20">
                  <p:embed/>
                </p:oleObj>
              </mc:Choice>
              <mc:Fallback>
                <p:oleObj name="CorelDRAW" r:id="rId14" imgW="2815997" imgH="1278046" progId="CorelDraw.Graphic.20">
                  <p:embed/>
                  <p:pic>
                    <p:nvPicPr>
                      <p:cNvPr id="0" name=""/>
                      <p:cNvPicPr/>
                      <p:nvPr/>
                    </p:nvPicPr>
                    <p:blipFill>
                      <a:blip r:embed="rId15"/>
                      <a:stretch>
                        <a:fillRect/>
                      </a:stretch>
                    </p:blipFill>
                    <p:spPr>
                      <a:xfrm>
                        <a:off x="9487880" y="384713"/>
                        <a:ext cx="2816225" cy="1277937"/>
                      </a:xfrm>
                      <a:prstGeom prst="rect">
                        <a:avLst/>
                      </a:prstGeom>
                    </p:spPr>
                  </p:pic>
                </p:oleObj>
              </mc:Fallback>
            </mc:AlternateContent>
          </a:graphicData>
        </a:graphic>
      </p:graphicFrame>
      <p:sp>
        <p:nvSpPr>
          <p:cNvPr id="14" name="Rectangle : coins arrondis 13">
            <a:extLst>
              <a:ext uri="{FF2B5EF4-FFF2-40B4-BE49-F238E27FC236}">
                <a16:creationId xmlns:a16="http://schemas.microsoft.com/office/drawing/2014/main" id="{9427D0E1-8CE0-982B-8240-D1AE2C6E7422}"/>
              </a:ext>
            </a:extLst>
          </p:cNvPr>
          <p:cNvSpPr/>
          <p:nvPr/>
        </p:nvSpPr>
        <p:spPr>
          <a:xfrm>
            <a:off x="2002681" y="14471334"/>
            <a:ext cx="12560338" cy="856800"/>
          </a:xfrm>
          <a:prstGeom prst="roundRect">
            <a:avLst/>
          </a:prstGeom>
          <a:solidFill>
            <a:srgbClr val="FCC4D4"/>
          </a:solidFill>
          <a:ln w="57150">
            <a:solidFill>
              <a:srgbClr val="C40C4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latin typeface="Arial" panose="020B0604020202020204" pitchFamily="34" charset="0"/>
                <a:cs typeface="Arial" panose="020B0604020202020204" pitchFamily="34" charset="0"/>
              </a:rPr>
              <a:t>Effect</a:t>
            </a:r>
            <a:r>
              <a:rPr lang="fr-FR" sz="2400" b="1" dirty="0">
                <a:solidFill>
                  <a:schemeClr val="tx1"/>
                </a:solidFill>
                <a:latin typeface="Arial" panose="020B0604020202020204" pitchFamily="34" charset="0"/>
                <a:cs typeface="Arial" panose="020B0604020202020204" pitchFamily="34" charset="0"/>
              </a:rPr>
              <a:t> of SIH on myofibre size and </a:t>
            </a:r>
            <a:r>
              <a:rPr lang="fr-FR" sz="2400" b="1" dirty="0" err="1">
                <a:solidFill>
                  <a:schemeClr val="tx1"/>
                </a:solidFill>
                <a:latin typeface="Arial" panose="020B0604020202020204" pitchFamily="34" charset="0"/>
                <a:cs typeface="Arial" panose="020B0604020202020204" pitchFamily="34" charset="0"/>
              </a:rPr>
              <a:t>myogenic</a:t>
            </a:r>
            <a:r>
              <a:rPr lang="fr-FR" sz="2400" b="1" dirty="0">
                <a:solidFill>
                  <a:schemeClr val="tx1"/>
                </a:solidFill>
                <a:latin typeface="Arial" panose="020B0604020202020204" pitchFamily="34" charset="0"/>
                <a:cs typeface="Arial" panose="020B0604020202020204" pitchFamily="34" charset="0"/>
              </a:rPr>
              <a:t> </a:t>
            </a:r>
            <a:r>
              <a:rPr lang="fr-FR" sz="2400" b="1" dirty="0" err="1">
                <a:solidFill>
                  <a:schemeClr val="tx1"/>
                </a:solidFill>
                <a:latin typeface="Arial" panose="020B0604020202020204" pitchFamily="34" charset="0"/>
                <a:cs typeface="Arial" panose="020B0604020202020204" pitchFamily="34" charset="0"/>
              </a:rPr>
              <a:t>factors</a:t>
            </a:r>
            <a:r>
              <a:rPr lang="fr-FR" sz="2400" b="1" dirty="0">
                <a:solidFill>
                  <a:schemeClr val="tx1"/>
                </a:solidFill>
                <a:latin typeface="Arial" panose="020B0604020202020204" pitchFamily="34" charset="0"/>
                <a:cs typeface="Arial" panose="020B0604020202020204" pitchFamily="34" charset="0"/>
              </a:rPr>
              <a:t> in the slow </a:t>
            </a:r>
            <a:r>
              <a:rPr lang="fr-FR" sz="2400" b="1" i="1" dirty="0" err="1">
                <a:solidFill>
                  <a:schemeClr val="tx1"/>
                </a:solidFill>
                <a:latin typeface="Arial" panose="020B0604020202020204" pitchFamily="34" charset="0"/>
                <a:cs typeface="Arial" panose="020B0604020202020204" pitchFamily="34" charset="0"/>
              </a:rPr>
              <a:t>soleus</a:t>
            </a:r>
            <a:r>
              <a:rPr lang="fr-FR" sz="2400" b="1" i="1" dirty="0">
                <a:solidFill>
                  <a:schemeClr val="tx1"/>
                </a:solidFill>
                <a:latin typeface="Arial" panose="020B0604020202020204" pitchFamily="34" charset="0"/>
                <a:cs typeface="Arial" panose="020B0604020202020204" pitchFamily="34" charset="0"/>
              </a:rPr>
              <a:t> </a:t>
            </a:r>
            <a:r>
              <a:rPr lang="fr-FR" sz="2400" b="1" dirty="0">
                <a:solidFill>
                  <a:schemeClr val="tx1"/>
                </a:solidFill>
                <a:latin typeface="Arial" panose="020B0604020202020204" pitchFamily="34" charset="0"/>
                <a:cs typeface="Arial" panose="020B0604020202020204" pitchFamily="34" charset="0"/>
              </a:rPr>
              <a:t>muscle</a:t>
            </a:r>
            <a:endParaRPr lang="fr-BE" sz="2400" b="1" dirty="0">
              <a:solidFill>
                <a:schemeClr val="tx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D3F79C96-532B-6438-A512-963FB3E8A17C}"/>
              </a:ext>
            </a:extLst>
          </p:cNvPr>
          <p:cNvSpPr txBox="1"/>
          <p:nvPr/>
        </p:nvSpPr>
        <p:spPr>
          <a:xfrm>
            <a:off x="6900928" y="6446551"/>
            <a:ext cx="24519494" cy="1200329"/>
          </a:xfrm>
          <a:prstGeom prst="rect">
            <a:avLst/>
          </a:prstGeom>
          <a:noFill/>
        </p:spPr>
        <p:txBody>
          <a:bodyPr wrap="square" rtlCol="0">
            <a:spAutoFit/>
          </a:bodyPr>
          <a:lstStyle/>
          <a:p>
            <a:pPr algn="just"/>
            <a:r>
              <a:rPr lang="en-US" sz="2400" dirty="0">
                <a:latin typeface="Aptos" panose="020B0004020202020204" pitchFamily="34" charset="0"/>
                <a:cs typeface="Arial" panose="020B0604020202020204" pitchFamily="34" charset="0"/>
              </a:rPr>
              <a:t>Episodic </a:t>
            </a:r>
            <a:r>
              <a:rPr lang="en-US" sz="2400" dirty="0" err="1">
                <a:latin typeface="Aptos" panose="020B0004020202020204" pitchFamily="34" charset="0"/>
                <a:cs typeface="Arial" panose="020B0604020202020204" pitchFamily="34" charset="0"/>
              </a:rPr>
              <a:t>hypoxaemia</a:t>
            </a:r>
            <a:r>
              <a:rPr lang="en-US" sz="2400" dirty="0">
                <a:latin typeface="Aptos" panose="020B0004020202020204" pitchFamily="34" charset="0"/>
                <a:cs typeface="Arial" panose="020B0604020202020204" pitchFamily="34" charset="0"/>
              </a:rPr>
              <a:t>, a major pathological component of progressive respiratory insufficiencies, is associated with systemic comorbidities including skeletal muscle dysfunction. The effect of </a:t>
            </a:r>
            <a:r>
              <a:rPr lang="en-US" sz="2400" dirty="0" err="1">
                <a:latin typeface="Aptos" panose="020B0004020202020204" pitchFamily="34" charset="0"/>
                <a:cs typeface="Arial" panose="020B0604020202020204" pitchFamily="34" charset="0"/>
              </a:rPr>
              <a:t>hypoxaemia</a:t>
            </a:r>
            <a:r>
              <a:rPr lang="en-US" sz="2400" dirty="0">
                <a:latin typeface="Aptos" panose="020B0004020202020204" pitchFamily="34" charset="0"/>
                <a:cs typeface="Arial" panose="020B0604020202020204" pitchFamily="34" charset="0"/>
              </a:rPr>
              <a:t> on skeletal muscle strongly depends on the depth, duration and pattern of hypoxia/reoxygenation phases. Interestingly, an impaired adult myogenesis impacting muscle regeneration is suggested but the underlying mechanisms still need to be clarified.</a:t>
            </a:r>
            <a:endParaRPr lang="fr-BE" sz="2400" dirty="0">
              <a:latin typeface="Aptos" panose="020B0004020202020204" pitchFamily="34" charset="0"/>
              <a:cs typeface="Arial" panose="020B0604020202020204" pitchFamily="34" charset="0"/>
            </a:endParaRPr>
          </a:p>
        </p:txBody>
      </p:sp>
      <p:sp>
        <p:nvSpPr>
          <p:cNvPr id="17" name="Rectangle : coins arrondis 16">
            <a:extLst>
              <a:ext uri="{FF2B5EF4-FFF2-40B4-BE49-F238E27FC236}">
                <a16:creationId xmlns:a16="http://schemas.microsoft.com/office/drawing/2014/main" id="{7972D92D-D3BF-0747-6657-957C8008B8B3}"/>
              </a:ext>
            </a:extLst>
          </p:cNvPr>
          <p:cNvSpPr/>
          <p:nvPr/>
        </p:nvSpPr>
        <p:spPr>
          <a:xfrm>
            <a:off x="750888" y="8508159"/>
            <a:ext cx="10367631" cy="5641159"/>
          </a:xfrm>
          <a:prstGeom prst="roundRect">
            <a:avLst>
              <a:gd name="adj" fmla="val 14215"/>
            </a:avLst>
          </a:prstGeom>
          <a:noFill/>
          <a:ln w="76200">
            <a:solidFill>
              <a:srgbClr val="00A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Rectangle : coins arrondis 17">
            <a:extLst>
              <a:ext uri="{FF2B5EF4-FFF2-40B4-BE49-F238E27FC236}">
                <a16:creationId xmlns:a16="http://schemas.microsoft.com/office/drawing/2014/main" id="{E57AF426-79A0-A311-3165-0E2B3F670A23}"/>
              </a:ext>
            </a:extLst>
          </p:cNvPr>
          <p:cNvSpPr/>
          <p:nvPr/>
        </p:nvSpPr>
        <p:spPr>
          <a:xfrm>
            <a:off x="2928857" y="8096133"/>
            <a:ext cx="6011693" cy="856034"/>
          </a:xfrm>
          <a:prstGeom prst="roundRect">
            <a:avLst/>
          </a:prstGeom>
          <a:solidFill>
            <a:srgbClr val="DDF9FF"/>
          </a:solidFill>
          <a:ln w="57150">
            <a:solidFill>
              <a:srgbClr val="00AB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latin typeface="Arial" panose="020B0604020202020204" pitchFamily="34" charset="0"/>
                <a:cs typeface="Arial" panose="020B0604020202020204" pitchFamily="34" charset="0"/>
              </a:rPr>
              <a:t>Aim</a:t>
            </a:r>
            <a:endParaRPr lang="fr-BE" sz="4800" b="1" dirty="0">
              <a:solidFill>
                <a:schemeClr val="tx1"/>
              </a:solidFill>
              <a:latin typeface="Arial" panose="020B0604020202020204" pitchFamily="34" charset="0"/>
              <a:cs typeface="Arial" panose="020B0604020202020204" pitchFamily="34" charset="0"/>
            </a:endParaRPr>
          </a:p>
        </p:txBody>
      </p:sp>
      <p:sp>
        <p:nvSpPr>
          <p:cNvPr id="22" name="Rectangle : coins arrondis 21">
            <a:extLst>
              <a:ext uri="{FF2B5EF4-FFF2-40B4-BE49-F238E27FC236}">
                <a16:creationId xmlns:a16="http://schemas.microsoft.com/office/drawing/2014/main" id="{7CF8BEB8-CC8A-69CE-601C-4CCEC41921FA}"/>
              </a:ext>
            </a:extLst>
          </p:cNvPr>
          <p:cNvSpPr/>
          <p:nvPr/>
        </p:nvSpPr>
        <p:spPr>
          <a:xfrm>
            <a:off x="11533238" y="8508159"/>
            <a:ext cx="20115161" cy="5641159"/>
          </a:xfrm>
          <a:prstGeom prst="roundRect">
            <a:avLst>
              <a:gd name="adj" fmla="val 12792"/>
            </a:avLst>
          </a:prstGeom>
          <a:noFill/>
          <a:ln w="76200">
            <a:solidFill>
              <a:srgbClr val="00A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 coins arrondis 22">
            <a:extLst>
              <a:ext uri="{FF2B5EF4-FFF2-40B4-BE49-F238E27FC236}">
                <a16:creationId xmlns:a16="http://schemas.microsoft.com/office/drawing/2014/main" id="{0CB74E8B-EB9B-B9A7-ABA7-03D3FD616039}"/>
              </a:ext>
            </a:extLst>
          </p:cNvPr>
          <p:cNvSpPr/>
          <p:nvPr/>
        </p:nvSpPr>
        <p:spPr>
          <a:xfrm>
            <a:off x="18006444" y="8087982"/>
            <a:ext cx="7168749" cy="856034"/>
          </a:xfrm>
          <a:prstGeom prst="roundRect">
            <a:avLst/>
          </a:prstGeom>
          <a:solidFill>
            <a:srgbClr val="DDF9FF"/>
          </a:solidFill>
          <a:ln w="57150">
            <a:solidFill>
              <a:srgbClr val="00AB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err="1">
                <a:solidFill>
                  <a:schemeClr val="tx1"/>
                </a:solidFill>
                <a:latin typeface="Arial" panose="020B0604020202020204" pitchFamily="34" charset="0"/>
                <a:cs typeface="Arial" panose="020B0604020202020204" pitchFamily="34" charset="0"/>
              </a:rPr>
              <a:t>Material</a:t>
            </a:r>
            <a:r>
              <a:rPr lang="fr-FR" sz="4400" b="1" dirty="0">
                <a:solidFill>
                  <a:schemeClr val="tx1"/>
                </a:solidFill>
                <a:latin typeface="Arial" panose="020B0604020202020204" pitchFamily="34" charset="0"/>
                <a:cs typeface="Arial" panose="020B0604020202020204" pitchFamily="34" charset="0"/>
              </a:rPr>
              <a:t> &amp; </a:t>
            </a:r>
            <a:r>
              <a:rPr lang="fr-FR" sz="4400" b="1" dirty="0" err="1">
                <a:solidFill>
                  <a:schemeClr val="tx1"/>
                </a:solidFill>
                <a:latin typeface="Arial" panose="020B0604020202020204" pitchFamily="34" charset="0"/>
                <a:cs typeface="Arial" panose="020B0604020202020204" pitchFamily="34" charset="0"/>
              </a:rPr>
              <a:t>methods</a:t>
            </a:r>
            <a:endParaRPr lang="fr-BE" sz="4400" b="1" dirty="0">
              <a:solidFill>
                <a:schemeClr val="tx1"/>
              </a:solidFill>
              <a:latin typeface="Arial" panose="020B0604020202020204" pitchFamily="34" charset="0"/>
              <a:cs typeface="Arial" panose="020B0604020202020204" pitchFamily="34" charset="0"/>
            </a:endParaRPr>
          </a:p>
        </p:txBody>
      </p:sp>
      <p:pic>
        <p:nvPicPr>
          <p:cNvPr id="69" name="Image 68">
            <a:extLst>
              <a:ext uri="{FF2B5EF4-FFF2-40B4-BE49-F238E27FC236}">
                <a16:creationId xmlns:a16="http://schemas.microsoft.com/office/drawing/2014/main" id="{EF356AC6-769D-0E0E-080B-EF987150DE22}"/>
              </a:ext>
            </a:extLst>
          </p:cNvPr>
          <p:cNvPicPr>
            <a:picLocks noChangeAspect="1"/>
          </p:cNvPicPr>
          <p:nvPr/>
        </p:nvPicPr>
        <p:blipFill>
          <a:blip r:embed="rId16"/>
          <a:srcRect r="34571"/>
          <a:stretch>
            <a:fillRect/>
          </a:stretch>
        </p:blipFill>
        <p:spPr>
          <a:xfrm>
            <a:off x="1384868" y="9249831"/>
            <a:ext cx="6339382" cy="4387970"/>
          </a:xfrm>
          <a:prstGeom prst="rect">
            <a:avLst/>
          </a:prstGeom>
        </p:spPr>
      </p:pic>
      <p:sp>
        <p:nvSpPr>
          <p:cNvPr id="90" name="ZoneTexte 89">
            <a:extLst>
              <a:ext uri="{FF2B5EF4-FFF2-40B4-BE49-F238E27FC236}">
                <a16:creationId xmlns:a16="http://schemas.microsoft.com/office/drawing/2014/main" id="{82DD1137-97A8-8CF1-E19F-AEAC4E962F17}"/>
              </a:ext>
            </a:extLst>
          </p:cNvPr>
          <p:cNvSpPr txBox="1"/>
          <p:nvPr/>
        </p:nvSpPr>
        <p:spPr>
          <a:xfrm>
            <a:off x="11664393" y="12319347"/>
            <a:ext cx="19852850" cy="1569660"/>
          </a:xfrm>
          <a:prstGeom prst="rect">
            <a:avLst/>
          </a:prstGeom>
          <a:noFill/>
        </p:spPr>
        <p:txBody>
          <a:bodyPr wrap="square">
            <a:spAutoFit/>
          </a:bodyPr>
          <a:lstStyle/>
          <a:p>
            <a:pPr algn="just"/>
            <a:r>
              <a:rPr lang="en-US" sz="2400" dirty="0">
                <a:latin typeface="Aptos" panose="020B0004020202020204" pitchFamily="34" charset="0"/>
                <a:cs typeface="Arial" panose="020B0604020202020204" pitchFamily="34" charset="0"/>
              </a:rPr>
              <a:t>To decipher the specific effect of episodic </a:t>
            </a:r>
            <a:r>
              <a:rPr lang="en-US" sz="2400" dirty="0" err="1">
                <a:latin typeface="Aptos" panose="020B0004020202020204" pitchFamily="34" charset="0"/>
                <a:cs typeface="Arial" panose="020B0604020202020204" pitchFamily="34" charset="0"/>
              </a:rPr>
              <a:t>hypoxaemia</a:t>
            </a:r>
            <a:r>
              <a:rPr lang="en-US" sz="2400" dirty="0">
                <a:latin typeface="Aptos" panose="020B0004020202020204" pitchFamily="34" charset="0"/>
                <a:cs typeface="Arial" panose="020B0604020202020204" pitchFamily="34" charset="0"/>
              </a:rPr>
              <a:t> on skeletal muscle, we used a reductionist mouse model of Sustained Intermittent </a:t>
            </a:r>
            <a:r>
              <a:rPr lang="en-US" sz="2400" dirty="0" err="1">
                <a:latin typeface="Aptos" panose="020B0004020202020204" pitchFamily="34" charset="0"/>
                <a:cs typeface="Arial" panose="020B0604020202020204" pitchFamily="34" charset="0"/>
              </a:rPr>
              <a:t>Hypoxaemia</a:t>
            </a:r>
            <a:r>
              <a:rPr lang="en-US" sz="2400" dirty="0">
                <a:latin typeface="Aptos" panose="020B0004020202020204" pitchFamily="34" charset="0"/>
                <a:cs typeface="Arial" panose="020B0604020202020204" pitchFamily="34" charset="0"/>
              </a:rPr>
              <a:t> (SIH; </a:t>
            </a:r>
            <a:r>
              <a:rPr lang="en-US" sz="2400" dirty="0" err="1">
                <a:latin typeface="Aptos" panose="020B0004020202020204" pitchFamily="34" charset="0"/>
                <a:cs typeface="Arial" panose="020B0604020202020204" pitchFamily="34" charset="0"/>
              </a:rPr>
              <a:t>FiO</a:t>
            </a:r>
            <a:r>
              <a:rPr lang="en-US" sz="2400" dirty="0">
                <a:latin typeface="Aptos" panose="020B0004020202020204" pitchFamily="34" charset="0"/>
                <a:cs typeface="Arial" panose="020B0604020202020204" pitchFamily="34" charset="0"/>
              </a:rPr>
              <a:t>₂: 10%, 8h/day) in a device optimized to avoid movement restriction and to ensure a homogeneous distribution of gaseous flow. Moreover, we limited antioxidant excess by using a specific diet. Muscle structural changes, expression of myogenic markers and regulators of protein synthesis were investigated in fast and slow-twitch muscle fibers at early and late timepoints. </a:t>
            </a:r>
            <a:endParaRPr lang="fr-BE" sz="2400" dirty="0">
              <a:latin typeface="Aptos" panose="020B0004020202020204" pitchFamily="34" charset="0"/>
              <a:cs typeface="Arial" panose="020B0604020202020204" pitchFamily="34" charset="0"/>
            </a:endParaRPr>
          </a:p>
        </p:txBody>
      </p:sp>
      <p:sp>
        <p:nvSpPr>
          <p:cNvPr id="100" name="Rectangle : coins arrondis 99">
            <a:extLst>
              <a:ext uri="{FF2B5EF4-FFF2-40B4-BE49-F238E27FC236}">
                <a16:creationId xmlns:a16="http://schemas.microsoft.com/office/drawing/2014/main" id="{0C3DE464-BED6-696B-033A-269BF5CE84D7}"/>
              </a:ext>
            </a:extLst>
          </p:cNvPr>
          <p:cNvSpPr/>
          <p:nvPr/>
        </p:nvSpPr>
        <p:spPr>
          <a:xfrm>
            <a:off x="6724244" y="5856039"/>
            <a:ext cx="24963994" cy="1859787"/>
          </a:xfrm>
          <a:prstGeom prst="roundRect">
            <a:avLst/>
          </a:prstGeom>
          <a:noFill/>
          <a:ln w="76200">
            <a:solidFill>
              <a:srgbClr val="C40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Rectangle : coins arrondis 100">
            <a:extLst>
              <a:ext uri="{FF2B5EF4-FFF2-40B4-BE49-F238E27FC236}">
                <a16:creationId xmlns:a16="http://schemas.microsoft.com/office/drawing/2014/main" id="{1446C91D-2E07-1B25-B58B-5878CB89404F}"/>
              </a:ext>
            </a:extLst>
          </p:cNvPr>
          <p:cNvSpPr/>
          <p:nvPr/>
        </p:nvSpPr>
        <p:spPr>
          <a:xfrm>
            <a:off x="16200395" y="5411040"/>
            <a:ext cx="6011693" cy="856034"/>
          </a:xfrm>
          <a:prstGeom prst="roundRect">
            <a:avLst/>
          </a:prstGeom>
          <a:solidFill>
            <a:srgbClr val="FCC4D4"/>
          </a:solidFill>
          <a:ln w="57150">
            <a:solidFill>
              <a:srgbClr val="C40C4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latin typeface="Arial" panose="020B0604020202020204" pitchFamily="34" charset="0"/>
                <a:cs typeface="Arial" panose="020B0604020202020204" pitchFamily="34" charset="0"/>
              </a:rPr>
              <a:t>Introduction</a:t>
            </a:r>
            <a:endParaRPr lang="fr-BE" sz="4800" b="1" dirty="0">
              <a:solidFill>
                <a:schemeClr val="tx1"/>
              </a:solidFill>
              <a:latin typeface="Arial" panose="020B0604020202020204" pitchFamily="34" charset="0"/>
              <a:cs typeface="Arial" panose="020B0604020202020204" pitchFamily="34" charset="0"/>
            </a:endParaRPr>
          </a:p>
        </p:txBody>
      </p:sp>
      <p:sp>
        <p:nvSpPr>
          <p:cNvPr id="102" name="Rectangle : coins arrondis 101">
            <a:extLst>
              <a:ext uri="{FF2B5EF4-FFF2-40B4-BE49-F238E27FC236}">
                <a16:creationId xmlns:a16="http://schemas.microsoft.com/office/drawing/2014/main" id="{9D55B6DC-5C4D-F8D8-3754-8F843695B6A2}"/>
              </a:ext>
            </a:extLst>
          </p:cNvPr>
          <p:cNvSpPr/>
          <p:nvPr/>
        </p:nvSpPr>
        <p:spPr>
          <a:xfrm>
            <a:off x="16242152" y="14934709"/>
            <a:ext cx="15406248" cy="11736704"/>
          </a:xfrm>
          <a:prstGeom prst="roundRect">
            <a:avLst>
              <a:gd name="adj" fmla="val 5955"/>
            </a:avLst>
          </a:prstGeom>
          <a:noFill/>
          <a:ln w="76200">
            <a:solidFill>
              <a:srgbClr val="C40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3" name="Rectangle : coins arrondis 102">
            <a:extLst>
              <a:ext uri="{FF2B5EF4-FFF2-40B4-BE49-F238E27FC236}">
                <a16:creationId xmlns:a16="http://schemas.microsoft.com/office/drawing/2014/main" id="{3F9D41C7-3320-4F64-07F1-128EB38FCB9D}"/>
              </a:ext>
            </a:extLst>
          </p:cNvPr>
          <p:cNvSpPr/>
          <p:nvPr/>
        </p:nvSpPr>
        <p:spPr>
          <a:xfrm>
            <a:off x="17666835" y="14471189"/>
            <a:ext cx="12560400" cy="856800"/>
          </a:xfrm>
          <a:prstGeom prst="roundRect">
            <a:avLst/>
          </a:prstGeom>
          <a:solidFill>
            <a:srgbClr val="FCC4D4"/>
          </a:solidFill>
          <a:ln w="57150">
            <a:solidFill>
              <a:srgbClr val="C40C4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Arial" panose="020B0604020202020204" pitchFamily="34" charset="0"/>
                <a:cs typeface="Arial" panose="020B0604020202020204" pitchFamily="34" charset="0"/>
              </a:rPr>
              <a:t>Effet of SIH on myofibre size and </a:t>
            </a:r>
            <a:r>
              <a:rPr lang="fr-FR" sz="2400" b="1" dirty="0" err="1">
                <a:solidFill>
                  <a:schemeClr val="tx1"/>
                </a:solidFill>
                <a:latin typeface="Arial" panose="020B0604020202020204" pitchFamily="34" charset="0"/>
                <a:cs typeface="Arial" panose="020B0604020202020204" pitchFamily="34" charset="0"/>
              </a:rPr>
              <a:t>myogenic</a:t>
            </a:r>
            <a:r>
              <a:rPr lang="fr-FR" sz="2400" b="1" dirty="0">
                <a:solidFill>
                  <a:schemeClr val="tx1"/>
                </a:solidFill>
                <a:latin typeface="Arial" panose="020B0604020202020204" pitchFamily="34" charset="0"/>
                <a:cs typeface="Arial" panose="020B0604020202020204" pitchFamily="34" charset="0"/>
              </a:rPr>
              <a:t> </a:t>
            </a:r>
            <a:r>
              <a:rPr lang="fr-FR" sz="2400" b="1" dirty="0" err="1">
                <a:solidFill>
                  <a:schemeClr val="tx1"/>
                </a:solidFill>
                <a:latin typeface="Arial" panose="020B0604020202020204" pitchFamily="34" charset="0"/>
                <a:cs typeface="Arial" panose="020B0604020202020204" pitchFamily="34" charset="0"/>
              </a:rPr>
              <a:t>factors</a:t>
            </a:r>
            <a:r>
              <a:rPr lang="fr-FR" sz="2400" b="1" dirty="0">
                <a:solidFill>
                  <a:schemeClr val="tx1"/>
                </a:solidFill>
                <a:latin typeface="Arial" panose="020B0604020202020204" pitchFamily="34" charset="0"/>
                <a:cs typeface="Arial" panose="020B0604020202020204" pitchFamily="34" charset="0"/>
              </a:rPr>
              <a:t> in the fast TA muscle</a:t>
            </a:r>
            <a:endParaRPr lang="fr-BE" sz="2400" b="1" dirty="0">
              <a:solidFill>
                <a:schemeClr val="tx1"/>
              </a:solidFill>
              <a:latin typeface="Arial" panose="020B0604020202020204" pitchFamily="34" charset="0"/>
              <a:cs typeface="Arial" panose="020B0604020202020204" pitchFamily="34" charset="0"/>
            </a:endParaRPr>
          </a:p>
        </p:txBody>
      </p:sp>
      <p:sp>
        <p:nvSpPr>
          <p:cNvPr id="115" name="Rectangle : coins arrondis 114">
            <a:extLst>
              <a:ext uri="{FF2B5EF4-FFF2-40B4-BE49-F238E27FC236}">
                <a16:creationId xmlns:a16="http://schemas.microsoft.com/office/drawing/2014/main" id="{AC9B701A-7227-B660-3732-7C9039CAB752}"/>
              </a:ext>
            </a:extLst>
          </p:cNvPr>
          <p:cNvSpPr/>
          <p:nvPr/>
        </p:nvSpPr>
        <p:spPr>
          <a:xfrm>
            <a:off x="15185267" y="27354334"/>
            <a:ext cx="16502971" cy="11532719"/>
          </a:xfrm>
          <a:prstGeom prst="roundRect">
            <a:avLst>
              <a:gd name="adj" fmla="val 5735"/>
            </a:avLst>
          </a:prstGeom>
          <a:noFill/>
          <a:ln w="76200">
            <a:solidFill>
              <a:srgbClr val="00A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6" name="Rectangle : coins arrondis 115">
            <a:extLst>
              <a:ext uri="{FF2B5EF4-FFF2-40B4-BE49-F238E27FC236}">
                <a16:creationId xmlns:a16="http://schemas.microsoft.com/office/drawing/2014/main" id="{9C254D24-07FF-3D7D-6378-0CB314FD9F2E}"/>
              </a:ext>
            </a:extLst>
          </p:cNvPr>
          <p:cNvSpPr/>
          <p:nvPr/>
        </p:nvSpPr>
        <p:spPr>
          <a:xfrm>
            <a:off x="18355628" y="26983880"/>
            <a:ext cx="10162249" cy="856034"/>
          </a:xfrm>
          <a:prstGeom prst="roundRect">
            <a:avLst/>
          </a:prstGeom>
          <a:solidFill>
            <a:srgbClr val="DDF9FF"/>
          </a:solidFill>
          <a:ln w="57150">
            <a:solidFill>
              <a:srgbClr val="00AB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latin typeface="Arial" panose="020B0604020202020204" pitchFamily="34" charset="0"/>
                <a:cs typeface="Arial" panose="020B0604020202020204" pitchFamily="34" charset="0"/>
              </a:rPr>
              <a:t>Myogenic</a:t>
            </a:r>
            <a:r>
              <a:rPr lang="fr-FR" sz="2400" b="1" dirty="0">
                <a:solidFill>
                  <a:schemeClr val="tx1"/>
                </a:solidFill>
                <a:latin typeface="Arial" panose="020B0604020202020204" pitchFamily="34" charset="0"/>
                <a:cs typeface="Arial" panose="020B0604020202020204" pitchFamily="34" charset="0"/>
              </a:rPr>
              <a:t> marker expression in the SIH model</a:t>
            </a:r>
            <a:endParaRPr lang="fr-BE" sz="2400" b="1" dirty="0">
              <a:solidFill>
                <a:schemeClr val="tx1"/>
              </a:solidFill>
              <a:latin typeface="Arial" panose="020B0604020202020204" pitchFamily="34" charset="0"/>
              <a:cs typeface="Arial" panose="020B0604020202020204" pitchFamily="34" charset="0"/>
            </a:endParaRPr>
          </a:p>
        </p:txBody>
      </p:sp>
      <p:sp>
        <p:nvSpPr>
          <p:cNvPr id="191" name="Rectangle : coins arrondis 190">
            <a:extLst>
              <a:ext uri="{FF2B5EF4-FFF2-40B4-BE49-F238E27FC236}">
                <a16:creationId xmlns:a16="http://schemas.microsoft.com/office/drawing/2014/main" id="{BBCD7C92-3A22-8ED2-5BFC-EA1606D2C516}"/>
              </a:ext>
            </a:extLst>
          </p:cNvPr>
          <p:cNvSpPr/>
          <p:nvPr/>
        </p:nvSpPr>
        <p:spPr>
          <a:xfrm>
            <a:off x="746515" y="47802536"/>
            <a:ext cx="20215914" cy="2279986"/>
          </a:xfrm>
          <a:prstGeom prst="roundRect">
            <a:avLst>
              <a:gd name="adj" fmla="val 1766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fr-BE" dirty="0"/>
          </a:p>
        </p:txBody>
      </p:sp>
      <p:sp>
        <p:nvSpPr>
          <p:cNvPr id="192" name="Rectangle : coins arrondis 191">
            <a:extLst>
              <a:ext uri="{FF2B5EF4-FFF2-40B4-BE49-F238E27FC236}">
                <a16:creationId xmlns:a16="http://schemas.microsoft.com/office/drawing/2014/main" id="{8CAAB3B9-B51C-C965-E082-D34C425A3B58}"/>
              </a:ext>
            </a:extLst>
          </p:cNvPr>
          <p:cNvSpPr/>
          <p:nvPr/>
        </p:nvSpPr>
        <p:spPr>
          <a:xfrm>
            <a:off x="7270098" y="47297603"/>
            <a:ext cx="7168749" cy="856034"/>
          </a:xfrm>
          <a:prstGeom prst="roundRect">
            <a:avLst/>
          </a:prstGeom>
          <a:solidFill>
            <a:srgbClr val="DDF9FF"/>
          </a:solidFill>
          <a:ln w="57150">
            <a:solidFill>
              <a:srgbClr val="00AB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latin typeface="Arial" panose="020B0604020202020204" pitchFamily="34" charset="0"/>
                <a:cs typeface="Arial" panose="020B0604020202020204" pitchFamily="34" charset="0"/>
              </a:rPr>
              <a:t>Conclusion &amp; prospects</a:t>
            </a:r>
          </a:p>
        </p:txBody>
      </p:sp>
      <p:sp>
        <p:nvSpPr>
          <p:cNvPr id="42" name="ZoneTexte 41">
            <a:extLst>
              <a:ext uri="{FF2B5EF4-FFF2-40B4-BE49-F238E27FC236}">
                <a16:creationId xmlns:a16="http://schemas.microsoft.com/office/drawing/2014/main" id="{7062354A-AB13-36BC-228E-EDD14A31041F}"/>
              </a:ext>
            </a:extLst>
          </p:cNvPr>
          <p:cNvSpPr txBox="1"/>
          <p:nvPr/>
        </p:nvSpPr>
        <p:spPr>
          <a:xfrm>
            <a:off x="16666520" y="24052032"/>
            <a:ext cx="14670000" cy="2554545"/>
          </a:xfrm>
          <a:prstGeom prst="rect">
            <a:avLst/>
          </a:prstGeom>
          <a:noFill/>
        </p:spPr>
        <p:txBody>
          <a:bodyPr wrap="square">
            <a:spAutoFit/>
          </a:bodyPr>
          <a:lstStyle/>
          <a:p>
            <a:pPr algn="just"/>
            <a:r>
              <a:rPr lang="fr-BE" sz="2000" b="1" u="sng" dirty="0">
                <a:latin typeface="Aptos" panose="020B0004020202020204" pitchFamily="34" charset="0"/>
                <a:cs typeface="Arial" panose="020B0604020202020204" pitchFamily="34" charset="0"/>
              </a:rPr>
              <a:t>Figure 2.</a:t>
            </a:r>
            <a:r>
              <a:rPr lang="fr-BE" sz="2000" b="1" dirty="0">
                <a:latin typeface="Aptos" panose="020B0004020202020204" pitchFamily="34" charset="0"/>
                <a:cs typeface="Arial" panose="020B0604020202020204" pitchFamily="34" charset="0"/>
              </a:rPr>
              <a:t> </a:t>
            </a:r>
            <a:r>
              <a:rPr lang="fr-BE" sz="2000" b="1" dirty="0" err="1">
                <a:latin typeface="Aptos" panose="020B0004020202020204" pitchFamily="34" charset="0"/>
                <a:cs typeface="Arial" panose="020B0604020202020204" pitchFamily="34" charset="0"/>
              </a:rPr>
              <a:t>Effect</a:t>
            </a:r>
            <a:r>
              <a:rPr lang="fr-BE" sz="2000" b="1" dirty="0">
                <a:latin typeface="Aptos" panose="020B0004020202020204" pitchFamily="34" charset="0"/>
                <a:cs typeface="Arial" panose="020B0604020202020204" pitchFamily="34" charset="0"/>
              </a:rPr>
              <a:t> of 7 and 35 </a:t>
            </a:r>
            <a:r>
              <a:rPr lang="fr-BE" sz="2000" b="1" dirty="0" err="1">
                <a:latin typeface="Aptos" panose="020B0004020202020204" pitchFamily="34" charset="0"/>
                <a:cs typeface="Arial" panose="020B0604020202020204" pitchFamily="34" charset="0"/>
              </a:rPr>
              <a:t>days</a:t>
            </a:r>
            <a:r>
              <a:rPr lang="fr-BE" sz="2000" b="1" dirty="0">
                <a:latin typeface="Aptos" panose="020B0004020202020204" pitchFamily="34" charset="0"/>
                <a:cs typeface="Arial" panose="020B0604020202020204" pitchFamily="34" charset="0"/>
              </a:rPr>
              <a:t> of </a:t>
            </a:r>
            <a:r>
              <a:rPr lang="fr-BE" sz="2000" b="1" dirty="0" err="1">
                <a:latin typeface="Aptos" panose="020B0004020202020204" pitchFamily="34" charset="0"/>
                <a:cs typeface="Arial" panose="020B0604020202020204" pitchFamily="34" charset="0"/>
              </a:rPr>
              <a:t>Sustained</a:t>
            </a:r>
            <a:r>
              <a:rPr lang="fr-BE" sz="2000" b="1" dirty="0">
                <a:latin typeface="Aptos" panose="020B0004020202020204" pitchFamily="34" charset="0"/>
                <a:cs typeface="Arial" panose="020B0604020202020204" pitchFamily="34" charset="0"/>
              </a:rPr>
              <a:t> Intermittent </a:t>
            </a:r>
            <a:r>
              <a:rPr lang="fr-BE" sz="2000" b="1" dirty="0" err="1">
                <a:latin typeface="Aptos" panose="020B0004020202020204" pitchFamily="34" charset="0"/>
                <a:cs typeface="Arial" panose="020B0604020202020204" pitchFamily="34" charset="0"/>
              </a:rPr>
              <a:t>Hypoxaemia</a:t>
            </a:r>
            <a:r>
              <a:rPr lang="fr-BE" sz="2000" b="1" dirty="0">
                <a:latin typeface="Aptos" panose="020B0004020202020204" pitchFamily="34" charset="0"/>
                <a:cs typeface="Arial" panose="020B0604020202020204" pitchFamily="34" charset="0"/>
              </a:rPr>
              <a:t> (SIH) on mouse </a:t>
            </a:r>
            <a:r>
              <a:rPr lang="fr-BE" sz="2000" b="1" i="1" dirty="0" err="1">
                <a:latin typeface="Aptos" panose="020B0004020202020204" pitchFamily="34" charset="0"/>
                <a:cs typeface="Arial" panose="020B0604020202020204" pitchFamily="34" charset="0"/>
              </a:rPr>
              <a:t>tibialis</a:t>
            </a:r>
            <a:r>
              <a:rPr lang="fr-BE" sz="2000" b="1" i="1" dirty="0">
                <a:latin typeface="Aptos" panose="020B0004020202020204" pitchFamily="34" charset="0"/>
                <a:cs typeface="Arial" panose="020B0604020202020204" pitchFamily="34" charset="0"/>
              </a:rPr>
              <a:t> </a:t>
            </a:r>
            <a:r>
              <a:rPr lang="fr-BE" sz="2000" b="1" i="1" dirty="0" err="1">
                <a:latin typeface="Aptos" panose="020B0004020202020204" pitchFamily="34" charset="0"/>
                <a:cs typeface="Arial" panose="020B0604020202020204" pitchFamily="34" charset="0"/>
              </a:rPr>
              <a:t>anterior</a:t>
            </a:r>
            <a:r>
              <a:rPr lang="fr-BE" sz="2000" b="1" i="1" dirty="0">
                <a:latin typeface="Aptos" panose="020B0004020202020204" pitchFamily="34" charset="0"/>
                <a:cs typeface="Arial" panose="020B0604020202020204" pitchFamily="34" charset="0"/>
              </a:rPr>
              <a:t> </a:t>
            </a:r>
            <a:r>
              <a:rPr lang="fr-BE" sz="2000" b="1" dirty="0">
                <a:latin typeface="Aptos" panose="020B0004020202020204" pitchFamily="34" charset="0"/>
                <a:cs typeface="Arial" panose="020B0604020202020204" pitchFamily="34" charset="0"/>
              </a:rPr>
              <a:t>(TA) muscle Cross-Sectional Area (CSA) and </a:t>
            </a:r>
            <a:r>
              <a:rPr lang="fr-BE" sz="2000" b="1" dirty="0" err="1">
                <a:latin typeface="Aptos" panose="020B0004020202020204" pitchFamily="34" charset="0"/>
                <a:cs typeface="Arial" panose="020B0604020202020204" pitchFamily="34" charset="0"/>
              </a:rPr>
              <a:t>myofiber</a:t>
            </a:r>
            <a:r>
              <a:rPr lang="fr-BE" sz="2000" b="1" dirty="0">
                <a:latin typeface="Aptos" panose="020B0004020202020204" pitchFamily="34" charset="0"/>
                <a:cs typeface="Arial" panose="020B0604020202020204" pitchFamily="34" charset="0"/>
              </a:rPr>
              <a:t> size distribution. </a:t>
            </a:r>
            <a:r>
              <a:rPr lang="fr-BE" sz="2000" dirty="0">
                <a:latin typeface="Aptos" panose="020B0004020202020204" pitchFamily="34" charset="0"/>
                <a:cs typeface="Arial" panose="020B0604020202020204" pitchFamily="34" charset="0"/>
              </a:rPr>
              <a:t>TA muscle </a:t>
            </a:r>
            <a:r>
              <a:rPr lang="fr-BE" sz="2000" dirty="0" err="1">
                <a:latin typeface="Aptos" panose="020B0004020202020204" pitchFamily="34" charset="0"/>
                <a:cs typeface="Arial" panose="020B0604020202020204" pitchFamily="34" charset="0"/>
              </a:rPr>
              <a:t>cryosection</a:t>
            </a:r>
            <a:r>
              <a:rPr lang="fr-BE" sz="2000" dirty="0">
                <a:latin typeface="Aptos" panose="020B0004020202020204" pitchFamily="34" charset="0"/>
                <a:cs typeface="Arial" panose="020B0604020202020204" pitchFamily="34" charset="0"/>
              </a:rPr>
              <a:t> of SIH and CTL </a:t>
            </a:r>
            <a:r>
              <a:rPr lang="fr-BE" sz="2000" dirty="0" err="1">
                <a:latin typeface="Aptos" panose="020B0004020202020204" pitchFamily="34" charset="0"/>
                <a:cs typeface="Arial" panose="020B0604020202020204" pitchFamily="34" charset="0"/>
              </a:rPr>
              <a:t>mice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submitted</a:t>
            </a:r>
            <a:r>
              <a:rPr lang="fr-BE" sz="2000" dirty="0">
                <a:latin typeface="Aptos" panose="020B0004020202020204" pitchFamily="34" charset="0"/>
                <a:cs typeface="Arial" panose="020B0604020202020204" pitchFamily="34" charset="0"/>
              </a:rPr>
              <a:t> to a co-immunofluorescence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antibodies</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directed</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against</a:t>
            </a:r>
            <a:r>
              <a:rPr lang="fr-BE" sz="2000" dirty="0">
                <a:latin typeface="Aptos" panose="020B0004020202020204" pitchFamily="34" charset="0"/>
                <a:cs typeface="Arial" panose="020B0604020202020204" pitchFamily="34" charset="0"/>
              </a:rPr>
              <a:t> MyHC7 (type I fibres), MyHC2 (type IIa fibres), MyHC4 (type IIb fibres), MyHC1 (type </a:t>
            </a:r>
            <a:r>
              <a:rPr lang="fr-BE" sz="2000" dirty="0" err="1">
                <a:latin typeface="Aptos" panose="020B0004020202020204" pitchFamily="34" charset="0"/>
                <a:cs typeface="Arial" panose="020B0604020202020204" pitchFamily="34" charset="0"/>
              </a:rPr>
              <a:t>IIx</a:t>
            </a:r>
            <a:r>
              <a:rPr lang="fr-BE" sz="2000" dirty="0">
                <a:latin typeface="Aptos" panose="020B0004020202020204" pitchFamily="34" charset="0"/>
                <a:cs typeface="Arial" panose="020B0604020202020204" pitchFamily="34" charset="0"/>
              </a:rPr>
              <a:t> fibres) and </a:t>
            </a:r>
            <a:r>
              <a:rPr lang="fr-BE" sz="2000" dirty="0" err="1">
                <a:latin typeface="Aptos" panose="020B0004020202020204" pitchFamily="34" charset="0"/>
                <a:cs typeface="Arial" panose="020B0604020202020204" pitchFamily="34" charset="0"/>
              </a:rPr>
              <a:t>laminin</a:t>
            </a:r>
            <a:r>
              <a:rPr lang="fr-BE" sz="2000" dirty="0">
                <a:latin typeface="Aptos" panose="020B0004020202020204" pitchFamily="34" charset="0"/>
                <a:cs typeface="Arial" panose="020B0604020202020204" pitchFamily="34" charset="0"/>
              </a:rPr>
              <a:t>. </a:t>
            </a:r>
            <a:r>
              <a:rPr lang="fr-BE" sz="2000" b="1" dirty="0">
                <a:latin typeface="Aptos" panose="020B0004020202020204" pitchFamily="34" charset="0"/>
                <a:cs typeface="Arial" panose="020B0604020202020204" pitchFamily="34" charset="0"/>
              </a:rPr>
              <a:t>(B, E) </a:t>
            </a:r>
            <a:r>
              <a:rPr lang="fr-BE" sz="2000" dirty="0" err="1">
                <a:latin typeface="Aptos" panose="020B0004020202020204" pitchFamily="34" charset="0"/>
                <a:cs typeface="Arial" panose="020B0604020202020204" pitchFamily="34" charset="0"/>
              </a:rPr>
              <a:t>Each</a:t>
            </a:r>
            <a:r>
              <a:rPr lang="fr-BE" sz="2000" dirty="0">
                <a:latin typeface="Aptos" panose="020B0004020202020204" pitchFamily="34" charset="0"/>
                <a:cs typeface="Arial" panose="020B0604020202020204" pitchFamily="34" charset="0"/>
              </a:rPr>
              <a:t> myofibre CSA </a:t>
            </a:r>
            <a:r>
              <a:rPr lang="fr-BE" sz="2000" dirty="0" err="1">
                <a:latin typeface="Aptos" panose="020B0004020202020204" pitchFamily="34" charset="0"/>
                <a:cs typeface="Arial" panose="020B0604020202020204" pitchFamily="34" charset="0"/>
              </a:rPr>
              <a:t>was</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measured</a:t>
            </a:r>
            <a:r>
              <a:rPr lang="fr-BE" sz="2000" dirty="0">
                <a:latin typeface="Aptos" panose="020B0004020202020204" pitchFamily="34" charset="0"/>
                <a:cs typeface="Arial" panose="020B0604020202020204" pitchFamily="34" charset="0"/>
              </a:rPr>
              <a:t>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the Image J software. Data </a:t>
            </a:r>
            <a:r>
              <a:rPr lang="fr-BE" sz="2000" dirty="0" err="1">
                <a:latin typeface="Aptos" panose="020B0004020202020204" pitchFamily="34" charset="0"/>
                <a:cs typeface="Arial" panose="020B0604020202020204" pitchFamily="34" charset="0"/>
              </a:rPr>
              <a:t>represented</a:t>
            </a:r>
            <a:r>
              <a:rPr lang="fr-BE" sz="2000" dirty="0">
                <a:latin typeface="Aptos" panose="020B0004020202020204" pitchFamily="34" charset="0"/>
                <a:cs typeface="Arial" panose="020B0604020202020204" pitchFamily="34" charset="0"/>
              </a:rPr>
              <a:t> as </a:t>
            </a:r>
            <a:r>
              <a:rPr lang="fr-BE" sz="2000" dirty="0" err="1">
                <a:latin typeface="Aptos" panose="020B0004020202020204" pitchFamily="34" charset="0"/>
                <a:cs typeface="Arial" panose="020B0604020202020204" pitchFamily="34" charset="0"/>
              </a:rPr>
              <a:t>mean</a:t>
            </a:r>
            <a:r>
              <a:rPr lang="fr-BE" sz="2000" dirty="0">
                <a:latin typeface="Aptos" panose="020B0004020202020204" pitchFamily="34" charset="0"/>
                <a:cs typeface="Arial" panose="020B0604020202020204" pitchFamily="34" charset="0"/>
              </a:rPr>
              <a:t> ± SEM. </a:t>
            </a:r>
            <a:r>
              <a:rPr lang="fr-BE" sz="2000" b="1" dirty="0">
                <a:latin typeface="Aptos" panose="020B0004020202020204" pitchFamily="34" charset="0"/>
                <a:cs typeface="Arial" panose="020B0604020202020204" pitchFamily="34" charset="0"/>
              </a:rPr>
              <a:t>(C, F)</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Myofibers</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classified</a:t>
            </a:r>
            <a:r>
              <a:rPr lang="fr-BE" sz="2000" dirty="0">
                <a:latin typeface="Aptos" panose="020B0004020202020204" pitchFamily="34" charset="0"/>
                <a:cs typeface="Arial" panose="020B0604020202020204" pitchFamily="34" charset="0"/>
              </a:rPr>
              <a:t> in clusters </a:t>
            </a:r>
            <a:r>
              <a:rPr lang="fr-BE" sz="2000" dirty="0" err="1">
                <a:latin typeface="Aptos" panose="020B0004020202020204" pitchFamily="34" charset="0"/>
                <a:cs typeface="Arial" panose="020B0604020202020204" pitchFamily="34" charset="0"/>
              </a:rPr>
              <a:t>according</a:t>
            </a:r>
            <a:r>
              <a:rPr lang="fr-BE" sz="2000" dirty="0">
                <a:latin typeface="Aptos" panose="020B0004020202020204" pitchFamily="34" charset="0"/>
                <a:cs typeface="Arial" panose="020B0604020202020204" pitchFamily="34" charset="0"/>
              </a:rPr>
              <a:t> to </a:t>
            </a:r>
            <a:r>
              <a:rPr lang="fr-BE" sz="2000" dirty="0" err="1">
                <a:latin typeface="Aptos" panose="020B0004020202020204" pitchFamily="34" charset="0"/>
                <a:cs typeface="Arial" panose="020B0604020202020204" pitchFamily="34" charset="0"/>
              </a:rPr>
              <a:t>their</a:t>
            </a:r>
            <a:r>
              <a:rPr lang="fr-BE" sz="2000" dirty="0">
                <a:latin typeface="Aptos" panose="020B0004020202020204" pitchFamily="34" charset="0"/>
                <a:cs typeface="Arial" panose="020B0604020202020204" pitchFamily="34" charset="0"/>
              </a:rPr>
              <a:t> area (µm²). </a:t>
            </a:r>
            <a:r>
              <a:rPr lang="fr-BE" sz="2000" b="1" dirty="0">
                <a:latin typeface="Aptos" panose="020B0004020202020204" pitchFamily="34" charset="0"/>
                <a:cs typeface="Arial" panose="020B0604020202020204" pitchFamily="34" charset="0"/>
              </a:rPr>
              <a:t>(D, G) </a:t>
            </a:r>
            <a:r>
              <a:rPr lang="fr-BE" sz="2000" dirty="0">
                <a:latin typeface="Aptos" panose="020B0004020202020204" pitchFamily="34" charset="0"/>
                <a:cs typeface="Arial" panose="020B0604020202020204" pitchFamily="34" charset="0"/>
              </a:rPr>
              <a:t>Cumulative percentage. </a:t>
            </a:r>
            <a:r>
              <a:rPr lang="fr-BE" sz="2000" b="1" dirty="0">
                <a:latin typeface="Aptos" panose="020B0004020202020204" pitchFamily="34" charset="0"/>
                <a:cs typeface="Arial" panose="020B0604020202020204" pitchFamily="34" charset="0"/>
              </a:rPr>
              <a:t>A.</a:t>
            </a:r>
            <a:r>
              <a:rPr lang="fr-BE" sz="2000" dirty="0">
                <a:latin typeface="Aptos" panose="020B0004020202020204" pitchFamily="34" charset="0"/>
                <a:cs typeface="Arial" panose="020B0604020202020204" pitchFamily="34" charset="0"/>
              </a:rPr>
              <a:t> CSA of the </a:t>
            </a:r>
            <a:r>
              <a:rPr lang="fr-BE" sz="2000" dirty="0" err="1">
                <a:latin typeface="Aptos" panose="020B0004020202020204" pitchFamily="34" charset="0"/>
                <a:cs typeface="Arial" panose="020B0604020202020204" pitchFamily="34" charset="0"/>
              </a:rPr>
              <a:t>whole</a:t>
            </a:r>
            <a:r>
              <a:rPr lang="fr-BE" sz="2000" dirty="0">
                <a:latin typeface="Aptos" panose="020B0004020202020204" pitchFamily="34" charset="0"/>
                <a:cs typeface="Arial" panose="020B0604020202020204" pitchFamily="34" charset="0"/>
              </a:rPr>
              <a:t> TA muscle section; t-test: NS (n = 12). </a:t>
            </a:r>
            <a:r>
              <a:rPr lang="fr-BE" sz="2000" b="1" dirty="0">
                <a:latin typeface="Aptos" panose="020B0004020202020204" pitchFamily="34" charset="0"/>
                <a:cs typeface="Arial" panose="020B0604020202020204" pitchFamily="34" charset="0"/>
              </a:rPr>
              <a:t>E. </a:t>
            </a:r>
            <a:r>
              <a:rPr lang="fr-BE" sz="2000" dirty="0">
                <a:latin typeface="Aptos" panose="020B0004020202020204" pitchFamily="34" charset="0"/>
                <a:cs typeface="Arial" panose="020B0604020202020204" pitchFamily="34" charset="0"/>
              </a:rPr>
              <a:t>TA type </a:t>
            </a:r>
            <a:r>
              <a:rPr lang="fr-BE" sz="2000" dirty="0" err="1">
                <a:latin typeface="Aptos" panose="020B0004020202020204" pitchFamily="34" charset="0"/>
                <a:cs typeface="Arial" panose="020B0604020202020204" pitchFamily="34" charset="0"/>
              </a:rPr>
              <a:t>IIb</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myofiber</a:t>
            </a:r>
            <a:r>
              <a:rPr lang="fr-BE" sz="2000" dirty="0">
                <a:latin typeface="Aptos" panose="020B0004020202020204" pitchFamily="34" charset="0"/>
                <a:cs typeface="Arial" panose="020B0604020202020204" pitchFamily="34" charset="0"/>
              </a:rPr>
              <a:t> CSA; t-test: NS (n=12). </a:t>
            </a:r>
            <a:r>
              <a:rPr lang="fr-BE" sz="2000" b="1" dirty="0">
                <a:latin typeface="Aptos" panose="020B0004020202020204" pitchFamily="34" charset="0"/>
                <a:cs typeface="Arial" panose="020B0604020202020204" pitchFamily="34" charset="0"/>
              </a:rPr>
              <a:t>C. </a:t>
            </a:r>
            <a:r>
              <a:rPr lang="fr-BE" sz="2000" dirty="0" err="1">
                <a:latin typeface="Aptos" panose="020B0004020202020204" pitchFamily="34" charset="0"/>
                <a:cs typeface="Arial" panose="020B0604020202020204" pitchFamily="34" charset="0"/>
              </a:rPr>
              <a:t>Whole</a:t>
            </a:r>
            <a:r>
              <a:rPr lang="fr-BE" sz="2000" b="1" dirty="0">
                <a:latin typeface="Aptos" panose="020B0004020202020204" pitchFamily="34" charset="0"/>
                <a:cs typeface="Arial" panose="020B0604020202020204" pitchFamily="34" charset="0"/>
              </a:rPr>
              <a:t> </a:t>
            </a:r>
            <a:r>
              <a:rPr lang="fr-BE" sz="2000" dirty="0">
                <a:latin typeface="Aptos" panose="020B0004020202020204" pitchFamily="34" charset="0"/>
                <a:cs typeface="Arial" panose="020B0604020202020204" pitchFamily="34" charset="0"/>
              </a:rPr>
              <a:t>TA fibre size distribution; Chi²: NS, SIH vs CTL (n=12). </a:t>
            </a:r>
            <a:r>
              <a:rPr lang="fr-BE" sz="2000" b="1" dirty="0">
                <a:latin typeface="Aptos" panose="020B0004020202020204" pitchFamily="34" charset="0"/>
                <a:cs typeface="Arial" panose="020B0604020202020204" pitchFamily="34" charset="0"/>
              </a:rPr>
              <a:t>F. </a:t>
            </a:r>
            <a:r>
              <a:rPr lang="fr-BE" sz="2000" dirty="0">
                <a:latin typeface="Aptos" panose="020B0004020202020204" pitchFamily="34" charset="0"/>
                <a:cs typeface="Arial" panose="020B0604020202020204" pitchFamily="34" charset="0"/>
              </a:rPr>
              <a:t>TA type </a:t>
            </a:r>
            <a:r>
              <a:rPr lang="fr-BE" sz="2000" dirty="0" err="1">
                <a:latin typeface="Aptos" panose="020B0004020202020204" pitchFamily="34" charset="0"/>
                <a:cs typeface="Arial" panose="020B0604020202020204" pitchFamily="34" charset="0"/>
              </a:rPr>
              <a:t>IIb</a:t>
            </a:r>
            <a:r>
              <a:rPr lang="fr-BE" sz="2000" dirty="0">
                <a:latin typeface="Aptos" panose="020B0004020202020204" pitchFamily="34" charset="0"/>
                <a:cs typeface="Arial" panose="020B0604020202020204" pitchFamily="34" charset="0"/>
              </a:rPr>
              <a:t> fibre size distribution; Chi²: NS, SIH vs CTL (n=12). </a:t>
            </a:r>
            <a:r>
              <a:rPr lang="en-US" sz="2000" dirty="0"/>
              <a:t>All analyses were conducted separately for each fiber type; data not shown.</a:t>
            </a:r>
            <a:endParaRPr lang="fr-BE" sz="2000" dirty="0">
              <a:latin typeface="Aptos" panose="020B0004020202020204" pitchFamily="34" charset="0"/>
              <a:cs typeface="Arial" panose="020B0604020202020204" pitchFamily="34" charset="0"/>
            </a:endParaRPr>
          </a:p>
        </p:txBody>
      </p:sp>
      <p:sp>
        <p:nvSpPr>
          <p:cNvPr id="59" name="ZoneTexte 58">
            <a:extLst>
              <a:ext uri="{FF2B5EF4-FFF2-40B4-BE49-F238E27FC236}">
                <a16:creationId xmlns:a16="http://schemas.microsoft.com/office/drawing/2014/main" id="{C5585EAD-D29F-A9E5-F950-07ABD6C4BE4F}"/>
              </a:ext>
            </a:extLst>
          </p:cNvPr>
          <p:cNvSpPr txBox="1"/>
          <p:nvPr/>
        </p:nvSpPr>
        <p:spPr>
          <a:xfrm>
            <a:off x="1072973" y="24050851"/>
            <a:ext cx="14670713" cy="2554545"/>
          </a:xfrm>
          <a:prstGeom prst="rect">
            <a:avLst/>
          </a:prstGeom>
          <a:noFill/>
        </p:spPr>
        <p:txBody>
          <a:bodyPr wrap="square">
            <a:spAutoFit/>
          </a:bodyPr>
          <a:lstStyle/>
          <a:p>
            <a:pPr algn="just"/>
            <a:r>
              <a:rPr lang="fr-BE" sz="2000" b="1" u="sng" dirty="0">
                <a:latin typeface="Aptos" panose="020B0004020202020204" pitchFamily="34" charset="0"/>
                <a:cs typeface="Arial" panose="020B0604020202020204" pitchFamily="34" charset="0"/>
              </a:rPr>
              <a:t>Figure 1.</a:t>
            </a:r>
            <a:r>
              <a:rPr lang="fr-BE" sz="2000" b="1" dirty="0">
                <a:latin typeface="Aptos" panose="020B0004020202020204" pitchFamily="34" charset="0"/>
                <a:cs typeface="Arial" panose="020B0604020202020204" pitchFamily="34" charset="0"/>
              </a:rPr>
              <a:t> </a:t>
            </a:r>
            <a:r>
              <a:rPr lang="fr-BE" sz="2000" b="1" dirty="0" err="1">
                <a:latin typeface="Aptos" panose="020B0004020202020204" pitchFamily="34" charset="0"/>
                <a:cs typeface="Arial" panose="020B0604020202020204" pitchFamily="34" charset="0"/>
              </a:rPr>
              <a:t>Effect</a:t>
            </a:r>
            <a:r>
              <a:rPr lang="fr-BE" sz="2000" b="1" dirty="0">
                <a:latin typeface="Aptos" panose="020B0004020202020204" pitchFamily="34" charset="0"/>
                <a:cs typeface="Arial" panose="020B0604020202020204" pitchFamily="34" charset="0"/>
              </a:rPr>
              <a:t> of 35 </a:t>
            </a:r>
            <a:r>
              <a:rPr lang="fr-BE" sz="2000" b="1" dirty="0" err="1">
                <a:latin typeface="Aptos" panose="020B0004020202020204" pitchFamily="34" charset="0"/>
                <a:cs typeface="Arial" panose="020B0604020202020204" pitchFamily="34" charset="0"/>
              </a:rPr>
              <a:t>days</a:t>
            </a:r>
            <a:r>
              <a:rPr lang="fr-BE" sz="2000" b="1" dirty="0">
                <a:latin typeface="Aptos" panose="020B0004020202020204" pitchFamily="34" charset="0"/>
                <a:cs typeface="Arial" panose="020B0604020202020204" pitchFamily="34" charset="0"/>
              </a:rPr>
              <a:t> of </a:t>
            </a:r>
            <a:r>
              <a:rPr lang="fr-BE" sz="2000" b="1" dirty="0" err="1">
                <a:latin typeface="Aptos" panose="020B0004020202020204" pitchFamily="34" charset="0"/>
                <a:cs typeface="Arial" panose="020B0604020202020204" pitchFamily="34" charset="0"/>
              </a:rPr>
              <a:t>Sustained</a:t>
            </a:r>
            <a:r>
              <a:rPr lang="fr-BE" sz="2000" b="1" dirty="0">
                <a:latin typeface="Aptos" panose="020B0004020202020204" pitchFamily="34" charset="0"/>
                <a:cs typeface="Arial" panose="020B0604020202020204" pitchFamily="34" charset="0"/>
              </a:rPr>
              <a:t> Intermittent </a:t>
            </a:r>
            <a:r>
              <a:rPr lang="fr-BE" sz="2000" b="1" dirty="0" err="1">
                <a:latin typeface="Aptos" panose="020B0004020202020204" pitchFamily="34" charset="0"/>
                <a:cs typeface="Arial" panose="020B0604020202020204" pitchFamily="34" charset="0"/>
              </a:rPr>
              <a:t>Hypoxaemia</a:t>
            </a:r>
            <a:r>
              <a:rPr lang="fr-BE" sz="2000" b="1" dirty="0">
                <a:latin typeface="Aptos" panose="020B0004020202020204" pitchFamily="34" charset="0"/>
                <a:cs typeface="Arial" panose="020B0604020202020204" pitchFamily="34" charset="0"/>
              </a:rPr>
              <a:t> (SIH) on mouse </a:t>
            </a:r>
            <a:r>
              <a:rPr lang="fr-BE" sz="2000" b="1" i="1" dirty="0">
                <a:latin typeface="Aptos" panose="020B0004020202020204" pitchFamily="34" charset="0"/>
                <a:cs typeface="Arial" panose="020B0604020202020204" pitchFamily="34" charset="0"/>
              </a:rPr>
              <a:t>soleus</a:t>
            </a:r>
            <a:r>
              <a:rPr lang="fr-BE" sz="2000" b="1" dirty="0">
                <a:latin typeface="Aptos" panose="020B0004020202020204" pitchFamily="34" charset="0"/>
                <a:cs typeface="Arial" panose="020B0604020202020204" pitchFamily="34" charset="0"/>
              </a:rPr>
              <a:t> muscle (Cross-Sectional Area (CSA) and </a:t>
            </a:r>
            <a:r>
              <a:rPr lang="fr-BE" sz="2000" b="1" dirty="0" err="1">
                <a:latin typeface="Aptos" panose="020B0004020202020204" pitchFamily="34" charset="0"/>
                <a:cs typeface="Arial" panose="020B0604020202020204" pitchFamily="34" charset="0"/>
              </a:rPr>
              <a:t>myofiber</a:t>
            </a:r>
            <a:r>
              <a:rPr lang="fr-BE" sz="2000" b="1" dirty="0">
                <a:latin typeface="Aptos" panose="020B0004020202020204" pitchFamily="34" charset="0"/>
                <a:cs typeface="Arial" panose="020B0604020202020204" pitchFamily="34" charset="0"/>
              </a:rPr>
              <a:t> size distribution. </a:t>
            </a:r>
            <a:r>
              <a:rPr lang="fr-BE" sz="2000" i="1" dirty="0" err="1">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muscle </a:t>
            </a:r>
            <a:r>
              <a:rPr lang="fr-BE" sz="2000" dirty="0" err="1">
                <a:latin typeface="Aptos" panose="020B0004020202020204" pitchFamily="34" charset="0"/>
                <a:cs typeface="Arial" panose="020B0604020202020204" pitchFamily="34" charset="0"/>
              </a:rPr>
              <a:t>cryosection</a:t>
            </a:r>
            <a:r>
              <a:rPr lang="fr-BE" sz="2000" dirty="0">
                <a:latin typeface="Aptos" panose="020B0004020202020204" pitchFamily="34" charset="0"/>
                <a:cs typeface="Arial" panose="020B0604020202020204" pitchFamily="34" charset="0"/>
              </a:rPr>
              <a:t> of SIH and CTL </a:t>
            </a:r>
            <a:r>
              <a:rPr lang="fr-BE" sz="2000" dirty="0" err="1">
                <a:latin typeface="Aptos" panose="020B0004020202020204" pitchFamily="34" charset="0"/>
                <a:cs typeface="Arial" panose="020B0604020202020204" pitchFamily="34" charset="0"/>
              </a:rPr>
              <a:t>mice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submitted</a:t>
            </a:r>
            <a:r>
              <a:rPr lang="fr-BE" sz="2000" dirty="0">
                <a:latin typeface="Aptos" panose="020B0004020202020204" pitchFamily="34" charset="0"/>
                <a:cs typeface="Arial" panose="020B0604020202020204" pitchFamily="34" charset="0"/>
              </a:rPr>
              <a:t> to a co-immunofluorescence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antibodies</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directed</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against</a:t>
            </a:r>
            <a:r>
              <a:rPr lang="fr-BE" sz="2000" dirty="0">
                <a:latin typeface="Aptos" panose="020B0004020202020204" pitchFamily="34" charset="0"/>
                <a:cs typeface="Arial" panose="020B0604020202020204" pitchFamily="34" charset="0"/>
              </a:rPr>
              <a:t> MyHC7 (type I fibres), MyHC2 (type IIa fibres), MyHC4 (type IIb fibres), MyHC1 (type </a:t>
            </a:r>
            <a:r>
              <a:rPr lang="fr-BE" sz="2000" dirty="0" err="1">
                <a:latin typeface="Aptos" panose="020B0004020202020204" pitchFamily="34" charset="0"/>
                <a:cs typeface="Arial" panose="020B0604020202020204" pitchFamily="34" charset="0"/>
              </a:rPr>
              <a:t>IIx</a:t>
            </a:r>
            <a:r>
              <a:rPr lang="fr-BE" sz="2000" dirty="0">
                <a:latin typeface="Aptos" panose="020B0004020202020204" pitchFamily="34" charset="0"/>
                <a:cs typeface="Arial" panose="020B0604020202020204" pitchFamily="34" charset="0"/>
              </a:rPr>
              <a:t> fibres) and </a:t>
            </a:r>
            <a:r>
              <a:rPr lang="fr-BE" sz="2000" dirty="0" err="1">
                <a:latin typeface="Aptos" panose="020B0004020202020204" pitchFamily="34" charset="0"/>
                <a:cs typeface="Arial" panose="020B0604020202020204" pitchFamily="34" charset="0"/>
              </a:rPr>
              <a:t>laminin</a:t>
            </a:r>
            <a:r>
              <a:rPr lang="fr-BE" sz="2000" dirty="0">
                <a:latin typeface="Aptos" panose="020B0004020202020204" pitchFamily="34" charset="0"/>
                <a:cs typeface="Arial" panose="020B0604020202020204" pitchFamily="34" charset="0"/>
              </a:rPr>
              <a:t>. </a:t>
            </a:r>
            <a:r>
              <a:rPr lang="fr-BE" sz="2000" b="1" dirty="0">
                <a:latin typeface="Aptos" panose="020B0004020202020204" pitchFamily="34" charset="0"/>
                <a:cs typeface="Arial" panose="020B0604020202020204" pitchFamily="34" charset="0"/>
              </a:rPr>
              <a:t>(B, E) </a:t>
            </a:r>
            <a:r>
              <a:rPr lang="fr-BE" sz="2000" dirty="0" err="1">
                <a:latin typeface="Aptos" panose="020B0004020202020204" pitchFamily="34" charset="0"/>
                <a:cs typeface="Arial" panose="020B0604020202020204" pitchFamily="34" charset="0"/>
              </a:rPr>
              <a:t>Each</a:t>
            </a:r>
            <a:r>
              <a:rPr lang="fr-BE" sz="2000" dirty="0">
                <a:latin typeface="Aptos" panose="020B0004020202020204" pitchFamily="34" charset="0"/>
                <a:cs typeface="Arial" panose="020B0604020202020204" pitchFamily="34" charset="0"/>
              </a:rPr>
              <a:t> myofibre CSA </a:t>
            </a:r>
            <a:r>
              <a:rPr lang="fr-BE" sz="2000" dirty="0" err="1">
                <a:latin typeface="Aptos" panose="020B0004020202020204" pitchFamily="34" charset="0"/>
                <a:cs typeface="Arial" panose="020B0604020202020204" pitchFamily="34" charset="0"/>
              </a:rPr>
              <a:t>was</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measured</a:t>
            </a:r>
            <a:r>
              <a:rPr lang="fr-BE" sz="2000" dirty="0">
                <a:latin typeface="Aptos" panose="020B0004020202020204" pitchFamily="34" charset="0"/>
                <a:cs typeface="Arial" panose="020B0604020202020204" pitchFamily="34" charset="0"/>
              </a:rPr>
              <a:t>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the Image J software. Data </a:t>
            </a:r>
            <a:r>
              <a:rPr lang="fr-BE" sz="2000" dirty="0" err="1">
                <a:latin typeface="Aptos" panose="020B0004020202020204" pitchFamily="34" charset="0"/>
                <a:cs typeface="Arial" panose="020B0604020202020204" pitchFamily="34" charset="0"/>
              </a:rPr>
              <a:t>represented</a:t>
            </a:r>
            <a:r>
              <a:rPr lang="fr-BE" sz="2000" dirty="0">
                <a:latin typeface="Aptos" panose="020B0004020202020204" pitchFamily="34" charset="0"/>
                <a:cs typeface="Arial" panose="020B0604020202020204" pitchFamily="34" charset="0"/>
              </a:rPr>
              <a:t> as </a:t>
            </a:r>
            <a:r>
              <a:rPr lang="fr-BE" sz="2000" dirty="0" err="1">
                <a:latin typeface="Aptos" panose="020B0004020202020204" pitchFamily="34" charset="0"/>
                <a:cs typeface="Arial" panose="020B0604020202020204" pitchFamily="34" charset="0"/>
              </a:rPr>
              <a:t>mean</a:t>
            </a:r>
            <a:r>
              <a:rPr lang="fr-BE" sz="2000" dirty="0">
                <a:latin typeface="Aptos" panose="020B0004020202020204" pitchFamily="34" charset="0"/>
                <a:cs typeface="Arial" panose="020B0604020202020204" pitchFamily="34" charset="0"/>
              </a:rPr>
              <a:t> ± SEM. </a:t>
            </a:r>
            <a:r>
              <a:rPr lang="fr-BE" sz="2000" b="1" dirty="0">
                <a:latin typeface="Aptos" panose="020B0004020202020204" pitchFamily="34" charset="0"/>
                <a:cs typeface="Arial" panose="020B0604020202020204" pitchFamily="34" charset="0"/>
              </a:rPr>
              <a:t>(C, F)</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Myofibers</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classified</a:t>
            </a:r>
            <a:r>
              <a:rPr lang="fr-BE" sz="2000" dirty="0">
                <a:latin typeface="Aptos" panose="020B0004020202020204" pitchFamily="34" charset="0"/>
                <a:cs typeface="Arial" panose="020B0604020202020204" pitchFamily="34" charset="0"/>
              </a:rPr>
              <a:t> in clusters </a:t>
            </a:r>
            <a:r>
              <a:rPr lang="fr-BE" sz="2000" dirty="0" err="1">
                <a:latin typeface="Aptos" panose="020B0004020202020204" pitchFamily="34" charset="0"/>
                <a:cs typeface="Arial" panose="020B0604020202020204" pitchFamily="34" charset="0"/>
              </a:rPr>
              <a:t>according</a:t>
            </a:r>
            <a:r>
              <a:rPr lang="fr-BE" sz="2000" dirty="0">
                <a:latin typeface="Aptos" panose="020B0004020202020204" pitchFamily="34" charset="0"/>
                <a:cs typeface="Arial" panose="020B0604020202020204" pitchFamily="34" charset="0"/>
              </a:rPr>
              <a:t> to </a:t>
            </a:r>
            <a:r>
              <a:rPr lang="fr-BE" sz="2000" dirty="0" err="1">
                <a:latin typeface="Aptos" panose="020B0004020202020204" pitchFamily="34" charset="0"/>
                <a:cs typeface="Arial" panose="020B0604020202020204" pitchFamily="34" charset="0"/>
              </a:rPr>
              <a:t>their</a:t>
            </a:r>
            <a:r>
              <a:rPr lang="fr-BE" sz="2000" dirty="0">
                <a:latin typeface="Aptos" panose="020B0004020202020204" pitchFamily="34" charset="0"/>
                <a:cs typeface="Arial" panose="020B0604020202020204" pitchFamily="34" charset="0"/>
              </a:rPr>
              <a:t> area (µm²). </a:t>
            </a:r>
            <a:r>
              <a:rPr lang="fr-BE" sz="2000" b="1" dirty="0">
                <a:latin typeface="Aptos" panose="020B0004020202020204" pitchFamily="34" charset="0"/>
                <a:cs typeface="Arial" panose="020B0604020202020204" pitchFamily="34" charset="0"/>
              </a:rPr>
              <a:t>(D, G) </a:t>
            </a:r>
            <a:r>
              <a:rPr lang="fr-BE" sz="2000" dirty="0">
                <a:latin typeface="Aptos" panose="020B0004020202020204" pitchFamily="34" charset="0"/>
                <a:cs typeface="Arial" panose="020B0604020202020204" pitchFamily="34" charset="0"/>
              </a:rPr>
              <a:t>Cumulative percentage. </a:t>
            </a:r>
            <a:r>
              <a:rPr lang="fr-BE" sz="2000" b="1" dirty="0">
                <a:latin typeface="Aptos" panose="020B0004020202020204" pitchFamily="34" charset="0"/>
                <a:cs typeface="Arial" panose="020B0604020202020204" pitchFamily="34" charset="0"/>
              </a:rPr>
              <a:t>B.</a:t>
            </a:r>
            <a:r>
              <a:rPr lang="fr-BE" sz="2000" dirty="0">
                <a:latin typeface="Aptos" panose="020B0004020202020204" pitchFamily="34" charset="0"/>
                <a:cs typeface="Arial" panose="020B0604020202020204" pitchFamily="34" charset="0"/>
              </a:rPr>
              <a:t> </a:t>
            </a:r>
            <a:r>
              <a:rPr lang="en-US" sz="2000" dirty="0">
                <a:latin typeface="Aptos" panose="020B0004020202020204" pitchFamily="34" charset="0"/>
                <a:cs typeface="Arial" panose="020B0604020202020204" pitchFamily="34" charset="0"/>
              </a:rPr>
              <a:t>CSA on the whole </a:t>
            </a:r>
            <a:r>
              <a:rPr lang="en-US" sz="2000" i="1" dirty="0">
                <a:latin typeface="Aptos" panose="020B0004020202020204" pitchFamily="34" charset="0"/>
                <a:cs typeface="Arial" panose="020B0604020202020204" pitchFamily="34" charset="0"/>
              </a:rPr>
              <a:t>soleus</a:t>
            </a:r>
            <a:r>
              <a:rPr lang="en-US" sz="2000" dirty="0">
                <a:latin typeface="Aptos" panose="020B0004020202020204" pitchFamily="34" charset="0"/>
                <a:cs typeface="Arial" panose="020B0604020202020204" pitchFamily="34" charset="0"/>
              </a:rPr>
              <a:t> muscle section; t-test: NS, SIH vs CTL </a:t>
            </a:r>
            <a:r>
              <a:rPr lang="fr-BE" sz="2000" dirty="0">
                <a:latin typeface="Aptos" panose="020B0004020202020204" pitchFamily="34" charset="0"/>
                <a:cs typeface="Arial" panose="020B0604020202020204" pitchFamily="34" charset="0"/>
              </a:rPr>
              <a:t>(n=12). </a:t>
            </a:r>
            <a:r>
              <a:rPr lang="fr-BE" sz="2000" b="1" dirty="0">
                <a:latin typeface="Aptos" panose="020B0004020202020204" pitchFamily="34" charset="0"/>
                <a:cs typeface="Arial" panose="020B0604020202020204" pitchFamily="34" charset="0"/>
              </a:rPr>
              <a:t>E. </a:t>
            </a:r>
            <a:r>
              <a:rPr lang="fr-FR" sz="2000" i="1" dirty="0">
                <a:latin typeface="Aptos" panose="020B0004020202020204" pitchFamily="34" charset="0"/>
                <a:cs typeface="Arial" panose="020B0604020202020204" pitchFamily="34" charset="0"/>
              </a:rPr>
              <a:t>Soleus </a:t>
            </a:r>
            <a:r>
              <a:rPr lang="fr-FR" sz="2000" dirty="0">
                <a:latin typeface="Aptos" panose="020B0004020202020204" pitchFamily="34" charset="0"/>
                <a:cs typeface="Arial" panose="020B0604020202020204" pitchFamily="34" charset="0"/>
              </a:rPr>
              <a:t>type I myofibre CSA; t-test: *: p &lt; 0,05, SIH vs CTL </a:t>
            </a:r>
            <a:r>
              <a:rPr lang="fr-BE" sz="2000" dirty="0">
                <a:latin typeface="Aptos" panose="020B0004020202020204" pitchFamily="34" charset="0"/>
                <a:cs typeface="Arial" panose="020B0604020202020204" pitchFamily="34" charset="0"/>
              </a:rPr>
              <a:t>(n=12)</a:t>
            </a:r>
            <a:r>
              <a:rPr lang="fr-FR" sz="2000" dirty="0">
                <a:latin typeface="Aptos" panose="020B0004020202020204" pitchFamily="34" charset="0"/>
                <a:cs typeface="Arial" panose="020B0604020202020204" pitchFamily="34" charset="0"/>
              </a:rPr>
              <a:t>. </a:t>
            </a:r>
            <a:r>
              <a:rPr lang="fr-BE" sz="2000" b="1" dirty="0">
                <a:latin typeface="Aptos" panose="020B0004020202020204" pitchFamily="34" charset="0"/>
                <a:cs typeface="Arial" panose="020B0604020202020204" pitchFamily="34" charset="0"/>
              </a:rPr>
              <a:t>C. </a:t>
            </a:r>
            <a:r>
              <a:rPr lang="fr-BE" sz="2000" dirty="0" err="1">
                <a:latin typeface="Aptos" panose="020B0004020202020204" pitchFamily="34" charset="0"/>
                <a:cs typeface="Arial" panose="020B0604020202020204" pitchFamily="34" charset="0"/>
              </a:rPr>
              <a:t>Whole</a:t>
            </a:r>
            <a:r>
              <a:rPr lang="fr-BE" sz="2000" dirty="0">
                <a:latin typeface="Aptos" panose="020B0004020202020204" pitchFamily="34" charset="0"/>
                <a:cs typeface="Arial" panose="020B0604020202020204" pitchFamily="34" charset="0"/>
              </a:rPr>
              <a:t> </a:t>
            </a:r>
            <a:r>
              <a:rPr lang="fr-BE" sz="2000" i="1" dirty="0">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fibre size distribution; Chi²: NS (n=12). </a:t>
            </a:r>
            <a:r>
              <a:rPr lang="fr-BE" sz="2000" b="1" dirty="0">
                <a:latin typeface="Aptos" panose="020B0004020202020204" pitchFamily="34" charset="0"/>
                <a:cs typeface="Arial" panose="020B0604020202020204" pitchFamily="34" charset="0"/>
              </a:rPr>
              <a:t>F. </a:t>
            </a:r>
            <a:r>
              <a:rPr lang="fr-BE" sz="2000" i="1" dirty="0">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type I fibre size distribution; Chi²: p &lt; 0;05 (n=12). </a:t>
            </a:r>
            <a:r>
              <a:rPr lang="en-US" sz="2000" dirty="0"/>
              <a:t>All analyses were conducted separately for each fiber type; data not shown.</a:t>
            </a:r>
            <a:endParaRPr lang="pt-BR" sz="2000" dirty="0">
              <a:latin typeface="Aptos" panose="020B0004020202020204" pitchFamily="34" charset="0"/>
              <a:cs typeface="Arial" panose="020B0604020202020204" pitchFamily="34" charset="0"/>
            </a:endParaRPr>
          </a:p>
        </p:txBody>
      </p:sp>
      <p:sp>
        <p:nvSpPr>
          <p:cNvPr id="72" name="ZoneTexte 71">
            <a:extLst>
              <a:ext uri="{FF2B5EF4-FFF2-40B4-BE49-F238E27FC236}">
                <a16:creationId xmlns:a16="http://schemas.microsoft.com/office/drawing/2014/main" id="{E1F9AFA5-FA2F-C290-6755-5B484FFC8309}"/>
              </a:ext>
            </a:extLst>
          </p:cNvPr>
          <p:cNvSpPr txBox="1"/>
          <p:nvPr/>
        </p:nvSpPr>
        <p:spPr>
          <a:xfrm>
            <a:off x="977996" y="48404482"/>
            <a:ext cx="19752952" cy="1569660"/>
          </a:xfrm>
          <a:prstGeom prst="rect">
            <a:avLst/>
          </a:prstGeom>
          <a:noFill/>
        </p:spPr>
        <p:txBody>
          <a:bodyPr wrap="square">
            <a:spAutoFit/>
          </a:bodyPr>
          <a:lstStyle/>
          <a:p>
            <a:pPr algn="just"/>
            <a:r>
              <a:rPr lang="en-US" sz="2400" dirty="0">
                <a:latin typeface="Aptos" panose="020B0004020202020204" pitchFamily="34" charset="0"/>
                <a:cs typeface="Arial" panose="020B0604020202020204" pitchFamily="34" charset="0"/>
              </a:rPr>
              <a:t>We optimized a model allowing to study the specific effect of SIH on skeletal muscle while limiting confounding factors. In this model, we showed alterations in the expression of myogenic markers as well as a muscle hypertrophy taking place over time, mainly in slow-type myofibers. The decreased level of myostatin, a negative regulator of muscle mass, might be involved in the hypertrophy observed in the </a:t>
            </a:r>
            <a:r>
              <a:rPr lang="en-US" sz="2400" i="1" dirty="0">
                <a:latin typeface="Aptos" panose="020B0004020202020204" pitchFamily="34" charset="0"/>
                <a:cs typeface="Arial" panose="020B0604020202020204" pitchFamily="34" charset="0"/>
              </a:rPr>
              <a:t>soleus</a:t>
            </a:r>
            <a:r>
              <a:rPr lang="en-US" sz="2400" dirty="0">
                <a:latin typeface="Aptos" panose="020B0004020202020204" pitchFamily="34" charset="0"/>
                <a:cs typeface="Arial" panose="020B0604020202020204" pitchFamily="34" charset="0"/>
              </a:rPr>
              <a:t> muscle. Further analysis regarding protein synthesis regulators must be investigated</a:t>
            </a:r>
            <a:endParaRPr lang="fr-BE" sz="2400" dirty="0">
              <a:latin typeface="Aptos" panose="020B0004020202020204" pitchFamily="34" charset="0"/>
              <a:cs typeface="Arial" panose="020B0604020202020204" pitchFamily="34" charset="0"/>
            </a:endParaRPr>
          </a:p>
        </p:txBody>
      </p:sp>
      <p:sp>
        <p:nvSpPr>
          <p:cNvPr id="74" name="Rectangle : coins arrondis 73">
            <a:extLst>
              <a:ext uri="{FF2B5EF4-FFF2-40B4-BE49-F238E27FC236}">
                <a16:creationId xmlns:a16="http://schemas.microsoft.com/office/drawing/2014/main" id="{B7E7A27C-F31A-022E-28BD-51C477061EC2}"/>
              </a:ext>
            </a:extLst>
          </p:cNvPr>
          <p:cNvSpPr/>
          <p:nvPr/>
        </p:nvSpPr>
        <p:spPr>
          <a:xfrm>
            <a:off x="21521004" y="47607615"/>
            <a:ext cx="10279795" cy="2474905"/>
          </a:xfrm>
          <a:prstGeom prst="roundRect">
            <a:avLst>
              <a:gd name="adj" fmla="val 17663"/>
            </a:avLst>
          </a:prstGeom>
          <a:noFill/>
          <a:ln w="76200">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75" name="Rectangle : coins arrondis 74">
            <a:extLst>
              <a:ext uri="{FF2B5EF4-FFF2-40B4-BE49-F238E27FC236}">
                <a16:creationId xmlns:a16="http://schemas.microsoft.com/office/drawing/2014/main" id="{2CDAAB8A-D7B0-22D0-BBFD-D14EF0F25BD1}"/>
              </a:ext>
            </a:extLst>
          </p:cNvPr>
          <p:cNvSpPr/>
          <p:nvPr/>
        </p:nvSpPr>
        <p:spPr>
          <a:xfrm>
            <a:off x="21829335" y="47333010"/>
            <a:ext cx="6404604" cy="570325"/>
          </a:xfrm>
          <a:prstGeom prst="roundRect">
            <a:avLst/>
          </a:prstGeom>
          <a:solidFill>
            <a:schemeClr val="bg2"/>
          </a:solidFill>
          <a:ln w="57150">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latin typeface="Arial" panose="020B0604020202020204" pitchFamily="34" charset="0"/>
                <a:cs typeface="Arial" panose="020B0604020202020204" pitchFamily="34" charset="0"/>
              </a:rPr>
              <a:t>Aknowledgements</a:t>
            </a:r>
            <a:endParaRPr lang="fr-BE" sz="2400" b="1" dirty="0">
              <a:solidFill>
                <a:schemeClr val="tx1"/>
              </a:solidFill>
              <a:latin typeface="Arial" panose="020B0604020202020204" pitchFamily="34" charset="0"/>
              <a:cs typeface="Arial" panose="020B0604020202020204" pitchFamily="34" charset="0"/>
            </a:endParaRPr>
          </a:p>
        </p:txBody>
      </p:sp>
      <p:sp>
        <p:nvSpPr>
          <p:cNvPr id="78" name="ZoneTexte 77">
            <a:extLst>
              <a:ext uri="{FF2B5EF4-FFF2-40B4-BE49-F238E27FC236}">
                <a16:creationId xmlns:a16="http://schemas.microsoft.com/office/drawing/2014/main" id="{B17F5AC6-4B66-66BC-1B9D-1B0AAA70CD93}"/>
              </a:ext>
            </a:extLst>
          </p:cNvPr>
          <p:cNvSpPr txBox="1"/>
          <p:nvPr/>
        </p:nvSpPr>
        <p:spPr>
          <a:xfrm>
            <a:off x="21776492" y="48087396"/>
            <a:ext cx="8559282"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L.P. benefits from a UMONS-</a:t>
            </a:r>
            <a:r>
              <a:rPr lang="en-US" dirty="0" err="1">
                <a:latin typeface="Arial" panose="020B0604020202020204" pitchFamily="34" charset="0"/>
                <a:cs typeface="Arial" panose="020B0604020202020204" pitchFamily="34" charset="0"/>
              </a:rPr>
              <a:t>UNamur</a:t>
            </a:r>
            <a:r>
              <a:rPr lang="en-US" dirty="0">
                <a:latin typeface="Arial" panose="020B0604020202020204" pitchFamily="34" charset="0"/>
                <a:cs typeface="Arial" panose="020B0604020202020204" pitchFamily="34" charset="0"/>
              </a:rPr>
              <a:t> PhD fellowship.</a:t>
            </a:r>
          </a:p>
          <a:p>
            <a:r>
              <a:rPr lang="en-US" dirty="0">
                <a:latin typeface="Arial" panose="020B0604020202020204" pitchFamily="34" charset="0"/>
                <a:cs typeface="Arial" panose="020B0604020202020204" pitchFamily="34" charset="0"/>
              </a:rPr>
              <a:t>We thank Raoul </a:t>
            </a:r>
            <a:r>
              <a:rPr lang="en-US" dirty="0" err="1">
                <a:latin typeface="Arial" panose="020B0604020202020204" pitchFamily="34" charset="0"/>
                <a:cs typeface="Arial" panose="020B0604020202020204" pitchFamily="34" charset="0"/>
              </a:rPr>
              <a:t>Warocqué</a:t>
            </a:r>
            <a:r>
              <a:rPr lang="en-US" dirty="0">
                <a:latin typeface="Arial" panose="020B0604020202020204" pitchFamily="34" charset="0"/>
                <a:cs typeface="Arial" panose="020B0604020202020204" pitchFamily="34" charset="0"/>
              </a:rPr>
              <a:t> Foundation for founding the project.</a:t>
            </a:r>
          </a:p>
          <a:p>
            <a:r>
              <a:rPr lang="en-US" dirty="0">
                <a:latin typeface="Arial" panose="020B0604020202020204" pitchFamily="34" charset="0"/>
                <a:cs typeface="Arial" panose="020B0604020202020204" pitchFamily="34" charset="0"/>
              </a:rPr>
              <a:t>The device allowing hypoxia exposure was funded by ISPPC (CHU Charleroi).</a:t>
            </a:r>
          </a:p>
          <a:p>
            <a:r>
              <a:rPr lang="en-US" dirty="0">
                <a:latin typeface="Arial" panose="020B0604020202020204" pitchFamily="34" charset="0"/>
                <a:cs typeface="Arial" panose="020B0604020202020204" pitchFamily="34" charset="0"/>
              </a:rPr>
              <a:t>We thank all co-authors of the </a:t>
            </a:r>
            <a:r>
              <a:rPr lang="en-US" dirty="0" err="1">
                <a:latin typeface="Arial" panose="020B0604020202020204" pitchFamily="34" charset="0"/>
                <a:cs typeface="Arial" panose="020B0604020202020204" pitchFamily="34" charset="0"/>
              </a:rPr>
              <a:t>Chodzyński</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et al., </a:t>
            </a:r>
            <a:r>
              <a:rPr lang="en-US" dirty="0">
                <a:latin typeface="Arial" panose="020B0604020202020204" pitchFamily="34" charset="0"/>
                <a:cs typeface="Arial" panose="020B0604020202020204" pitchFamily="34" charset="0"/>
              </a:rPr>
              <a:t>2013 (</a:t>
            </a:r>
            <a:r>
              <a:rPr lang="en-US" dirty="0" err="1">
                <a:latin typeface="Arial" panose="020B0604020202020204" pitchFamily="34" charset="0"/>
                <a:cs typeface="Arial" panose="020B0604020202020204" pitchFamily="34" charset="0"/>
              </a:rPr>
              <a:t>PLoS</a:t>
            </a:r>
            <a:r>
              <a:rPr lang="en-US" dirty="0">
                <a:latin typeface="Arial" panose="020B0604020202020204" pitchFamily="34" charset="0"/>
                <a:cs typeface="Arial" panose="020B0604020202020204" pitchFamily="34" charset="0"/>
              </a:rPr>
              <a:t> One. 8(4): e59973) for their collaboration in the initial conception of the device.</a:t>
            </a:r>
          </a:p>
          <a:p>
            <a:r>
              <a:rPr lang="en-US" dirty="0">
                <a:latin typeface="Arial" panose="020B0604020202020204" pitchFamily="34" charset="0"/>
                <a:cs typeface="Arial" panose="020B0604020202020204" pitchFamily="34" charset="0"/>
              </a:rPr>
              <a:t>We thank B. </a:t>
            </a:r>
            <a:r>
              <a:rPr lang="en-US" dirty="0" err="1">
                <a:latin typeface="Arial" panose="020B0604020202020204" pitchFamily="34" charset="0"/>
                <a:cs typeface="Arial" panose="020B0604020202020204" pitchFamily="34" charset="0"/>
              </a:rPr>
              <a:t>Blairon</a:t>
            </a:r>
            <a:r>
              <a:rPr lang="en-US" dirty="0">
                <a:latin typeface="Arial" panose="020B0604020202020204" pitchFamily="34" charset="0"/>
                <a:cs typeface="Arial" panose="020B0604020202020204" pitchFamily="34" charset="0"/>
              </a:rPr>
              <a:t> and V. </a:t>
            </a:r>
            <a:r>
              <a:rPr lang="en-US" dirty="0" err="1">
                <a:latin typeface="Arial" panose="020B0604020202020204" pitchFamily="34" charset="0"/>
                <a:cs typeface="Arial" panose="020B0604020202020204" pitchFamily="34" charset="0"/>
              </a:rPr>
              <a:t>Jenart</a:t>
            </a:r>
            <a:r>
              <a:rPr lang="en-US" dirty="0">
                <a:latin typeface="Arial" panose="020B0604020202020204" pitchFamily="34" charset="0"/>
                <a:cs typeface="Arial" panose="020B0604020202020204" pitchFamily="34" charset="0"/>
              </a:rPr>
              <a:t> for technical help.</a:t>
            </a:r>
            <a:endParaRPr lang="fr-BE" dirty="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AC3E223E-7AF0-8A10-3E66-872E45410A68}"/>
              </a:ext>
            </a:extLst>
          </p:cNvPr>
          <p:cNvSpPr/>
          <p:nvPr/>
        </p:nvSpPr>
        <p:spPr>
          <a:xfrm>
            <a:off x="6705600" y="50683921"/>
            <a:ext cx="25693688" cy="507602"/>
          </a:xfrm>
          <a:prstGeom prst="rect">
            <a:avLst/>
          </a:prstGeom>
          <a:solidFill>
            <a:srgbClr val="00ABCC"/>
          </a:solidFill>
          <a:ln>
            <a:solidFill>
              <a:srgbClr val="00A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2" name="Rectangle 81">
            <a:extLst>
              <a:ext uri="{FF2B5EF4-FFF2-40B4-BE49-F238E27FC236}">
                <a16:creationId xmlns:a16="http://schemas.microsoft.com/office/drawing/2014/main" id="{BEAB8A83-0B5F-CA95-E6DC-FD5A9E17397B}"/>
              </a:ext>
            </a:extLst>
          </p:cNvPr>
          <p:cNvSpPr/>
          <p:nvPr/>
        </p:nvSpPr>
        <p:spPr>
          <a:xfrm>
            <a:off x="0" y="50684284"/>
            <a:ext cx="6819900" cy="507239"/>
          </a:xfrm>
          <a:prstGeom prst="rect">
            <a:avLst/>
          </a:prstGeom>
          <a:solidFill>
            <a:srgbClr val="C40C42"/>
          </a:solidFill>
          <a:ln>
            <a:solidFill>
              <a:srgbClr val="C40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3" name="ZoneTexte 82">
            <a:extLst>
              <a:ext uri="{FF2B5EF4-FFF2-40B4-BE49-F238E27FC236}">
                <a16:creationId xmlns:a16="http://schemas.microsoft.com/office/drawing/2014/main" id="{2CE78B8D-E126-A293-FD3F-3172AF5FD9D6}"/>
              </a:ext>
            </a:extLst>
          </p:cNvPr>
          <p:cNvSpPr txBox="1"/>
          <p:nvPr/>
        </p:nvSpPr>
        <p:spPr>
          <a:xfrm>
            <a:off x="154018" y="50668072"/>
            <a:ext cx="2819597" cy="523220"/>
          </a:xfrm>
          <a:prstGeom prst="rect">
            <a:avLst/>
          </a:prstGeom>
          <a:noFill/>
        </p:spPr>
        <p:txBody>
          <a:bodyPr wrap="square" rtlCol="0">
            <a:spAutoFit/>
          </a:bodyPr>
          <a:lstStyle/>
          <a:p>
            <a:r>
              <a:rPr lang="fr-FR" sz="2800" b="1" dirty="0">
                <a:solidFill>
                  <a:schemeClr val="bg1"/>
                </a:solidFill>
                <a:latin typeface="Arial" panose="020B0604020202020204" pitchFamily="34" charset="0"/>
                <a:cs typeface="Arial" panose="020B0604020202020204" pitchFamily="34" charset="0"/>
              </a:rPr>
              <a:t>Contact</a:t>
            </a:r>
            <a:r>
              <a:rPr lang="fr-FR" sz="2400" dirty="0">
                <a:solidFill>
                  <a:schemeClr val="bg1"/>
                </a:solidFill>
                <a:latin typeface="Arial" panose="020B0604020202020204" pitchFamily="34" charset="0"/>
                <a:cs typeface="Arial" panose="020B0604020202020204" pitchFamily="34" charset="0"/>
              </a:rPr>
              <a:t>:</a:t>
            </a:r>
            <a:endParaRPr lang="fr-BE" sz="2400" dirty="0">
              <a:solidFill>
                <a:schemeClr val="bg1"/>
              </a:solidFill>
              <a:latin typeface="Arial" panose="020B0604020202020204" pitchFamily="34" charset="0"/>
              <a:cs typeface="Arial" panose="020B0604020202020204" pitchFamily="34" charset="0"/>
            </a:endParaRPr>
          </a:p>
        </p:txBody>
      </p:sp>
      <p:sp>
        <p:nvSpPr>
          <p:cNvPr id="85" name="ZoneTexte 84">
            <a:extLst>
              <a:ext uri="{FF2B5EF4-FFF2-40B4-BE49-F238E27FC236}">
                <a16:creationId xmlns:a16="http://schemas.microsoft.com/office/drawing/2014/main" id="{C1F2889A-C6F8-8584-ED28-FA1565DB4493}"/>
              </a:ext>
            </a:extLst>
          </p:cNvPr>
          <p:cNvSpPr txBox="1"/>
          <p:nvPr/>
        </p:nvSpPr>
        <p:spPr>
          <a:xfrm>
            <a:off x="21776492" y="50668072"/>
            <a:ext cx="15326410" cy="523220"/>
          </a:xfrm>
          <a:prstGeom prst="rect">
            <a:avLst/>
          </a:prstGeom>
          <a:noFill/>
        </p:spPr>
        <p:txBody>
          <a:bodyPr wrap="square" rtlCol="0">
            <a:spAutoFit/>
          </a:bodyPr>
          <a:lstStyle/>
          <a:p>
            <a:r>
              <a:rPr lang="fr-FR" sz="2800" b="1" dirty="0">
                <a:solidFill>
                  <a:schemeClr val="bg1"/>
                </a:solidFill>
                <a:latin typeface="Arial" panose="020B0604020202020204" pitchFamily="34" charset="0"/>
                <a:cs typeface="Arial" panose="020B0604020202020204" pitchFamily="34" charset="0"/>
              </a:rPr>
              <a:t>lise.paprzycki@umons.ac.be, alexandra.tassin@umons.ac.be</a:t>
            </a:r>
            <a:endParaRPr lang="fr-BE" sz="2800" dirty="0">
              <a:solidFill>
                <a:schemeClr val="bg1"/>
              </a:solidFill>
              <a:latin typeface="Arial" panose="020B0604020202020204" pitchFamily="34" charset="0"/>
              <a:cs typeface="Arial" panose="020B0604020202020204" pitchFamily="34" charset="0"/>
            </a:endParaRPr>
          </a:p>
        </p:txBody>
      </p:sp>
      <p:sp>
        <p:nvSpPr>
          <p:cNvPr id="322" name="ZoneTexte 321">
            <a:extLst>
              <a:ext uri="{FF2B5EF4-FFF2-40B4-BE49-F238E27FC236}">
                <a16:creationId xmlns:a16="http://schemas.microsoft.com/office/drawing/2014/main" id="{BC6E228A-32F5-D3A4-9BEA-91A764ED632E}"/>
              </a:ext>
            </a:extLst>
          </p:cNvPr>
          <p:cNvSpPr txBox="1"/>
          <p:nvPr/>
        </p:nvSpPr>
        <p:spPr>
          <a:xfrm>
            <a:off x="7271380" y="3844481"/>
            <a:ext cx="18969589" cy="523220"/>
          </a:xfrm>
          <a:prstGeom prst="rect">
            <a:avLst/>
          </a:prstGeom>
          <a:noFill/>
        </p:spPr>
        <p:txBody>
          <a:bodyPr wrap="square">
            <a:spAutoFit/>
          </a:bodyPr>
          <a:lstStyle/>
          <a:p>
            <a:pPr algn="ctr"/>
            <a:r>
              <a:rPr lang="fr-BE" sz="2800" b="1" dirty="0">
                <a:latin typeface="Arial" panose="020B0604020202020204" pitchFamily="34" charset="0"/>
                <a:cs typeface="Arial" panose="020B0604020202020204" pitchFamily="34" charset="0"/>
              </a:rPr>
              <a:t>Lise Paprzycki¹, Yamina Gourari¹, Alexandre Legrand¹, Carine Michiels², Alexandra Tassin¹</a:t>
            </a:r>
          </a:p>
        </p:txBody>
      </p:sp>
      <p:sp>
        <p:nvSpPr>
          <p:cNvPr id="324" name="ZoneTexte 323">
            <a:extLst>
              <a:ext uri="{FF2B5EF4-FFF2-40B4-BE49-F238E27FC236}">
                <a16:creationId xmlns:a16="http://schemas.microsoft.com/office/drawing/2014/main" id="{7445967C-797F-ED0C-EFC6-3395DB83C547}"/>
              </a:ext>
            </a:extLst>
          </p:cNvPr>
          <p:cNvSpPr txBox="1"/>
          <p:nvPr/>
        </p:nvSpPr>
        <p:spPr>
          <a:xfrm>
            <a:off x="7251478" y="4467894"/>
            <a:ext cx="19009392" cy="707886"/>
          </a:xfrm>
          <a:prstGeom prst="rect">
            <a:avLst/>
          </a:prstGeom>
          <a:noFill/>
        </p:spPr>
        <p:txBody>
          <a:bodyPr wrap="square">
            <a:spAutoFit/>
          </a:bodyPr>
          <a:lstStyle/>
          <a:p>
            <a:pPr algn="ctr"/>
            <a:r>
              <a:rPr lang="fr-BE" sz="2000" dirty="0">
                <a:latin typeface="Arial" panose="020B0604020202020204" pitchFamily="34" charset="0"/>
                <a:cs typeface="Arial" panose="020B0604020202020204" pitchFamily="34" charset="0"/>
              </a:rPr>
              <a:t>¹Laboratory of </a:t>
            </a:r>
            <a:r>
              <a:rPr lang="fr-BE" sz="2000" dirty="0" err="1">
                <a:latin typeface="Arial" panose="020B0604020202020204" pitchFamily="34" charset="0"/>
                <a:cs typeface="Arial" panose="020B0604020202020204" pitchFamily="34" charset="0"/>
              </a:rPr>
              <a:t>Respiratory</a:t>
            </a:r>
            <a:r>
              <a:rPr lang="fr-BE" sz="2000" dirty="0">
                <a:latin typeface="Arial" panose="020B0604020202020204" pitchFamily="34" charset="0"/>
                <a:cs typeface="Arial" panose="020B0604020202020204" pitchFamily="34" charset="0"/>
              </a:rPr>
              <a:t> </a:t>
            </a:r>
            <a:r>
              <a:rPr lang="fr-BE" sz="2000" dirty="0" err="1">
                <a:latin typeface="Arial" panose="020B0604020202020204" pitchFamily="34" charset="0"/>
                <a:cs typeface="Arial" panose="020B0604020202020204" pitchFamily="34" charset="0"/>
              </a:rPr>
              <a:t>Physiology</a:t>
            </a:r>
            <a:r>
              <a:rPr lang="fr-BE" sz="2000" dirty="0">
                <a:latin typeface="Arial" panose="020B0604020202020204" pitchFamily="34" charset="0"/>
                <a:cs typeface="Arial" panose="020B0604020202020204" pitchFamily="34" charset="0"/>
              </a:rPr>
              <a:t>, </a:t>
            </a:r>
            <a:r>
              <a:rPr lang="fr-BE" sz="2000" dirty="0" err="1">
                <a:latin typeface="Arial" panose="020B0604020202020204" pitchFamily="34" charset="0"/>
                <a:cs typeface="Arial" panose="020B0604020202020204" pitchFamily="34" charset="0"/>
              </a:rPr>
              <a:t>Pathophysiology</a:t>
            </a:r>
            <a:r>
              <a:rPr lang="fr-BE" sz="2000" dirty="0">
                <a:latin typeface="Arial" panose="020B0604020202020204" pitchFamily="34" charset="0"/>
                <a:cs typeface="Arial" panose="020B0604020202020204" pitchFamily="34" charset="0"/>
              </a:rPr>
              <a:t> and </a:t>
            </a:r>
            <a:r>
              <a:rPr lang="fr-BE" sz="2000" dirty="0" err="1">
                <a:latin typeface="Arial" panose="020B0604020202020204" pitchFamily="34" charset="0"/>
                <a:cs typeface="Arial" panose="020B0604020202020204" pitchFamily="34" charset="0"/>
              </a:rPr>
              <a:t>Rehabilitaon</a:t>
            </a:r>
            <a:r>
              <a:rPr lang="fr-BE" sz="2000" dirty="0">
                <a:latin typeface="Arial" panose="020B0604020202020204" pitchFamily="34" charset="0"/>
                <a:cs typeface="Arial" panose="020B0604020202020204" pitchFamily="34" charset="0"/>
              </a:rPr>
              <a:t>, </a:t>
            </a:r>
            <a:r>
              <a:rPr lang="fr-BE" sz="2000" dirty="0" err="1">
                <a:latin typeface="Arial" panose="020B0604020202020204" pitchFamily="34" charset="0"/>
                <a:cs typeface="Arial" panose="020B0604020202020204" pitchFamily="34" charset="0"/>
              </a:rPr>
              <a:t>Research</a:t>
            </a:r>
            <a:r>
              <a:rPr lang="fr-BE" sz="2000" dirty="0">
                <a:latin typeface="Arial" panose="020B0604020202020204" pitchFamily="34" charset="0"/>
                <a:cs typeface="Arial" panose="020B0604020202020204" pitchFamily="34" charset="0"/>
              </a:rPr>
              <a:t> </a:t>
            </a:r>
            <a:r>
              <a:rPr lang="fr-BE" sz="2000" dirty="0" err="1">
                <a:latin typeface="Arial" panose="020B0604020202020204" pitchFamily="34" charset="0"/>
                <a:cs typeface="Arial" panose="020B0604020202020204" pitchFamily="34" charset="0"/>
              </a:rPr>
              <a:t>Instute</a:t>
            </a:r>
            <a:r>
              <a:rPr lang="fr-BE" sz="2000" dirty="0">
                <a:latin typeface="Arial" panose="020B0604020202020204" pitchFamily="34" charset="0"/>
                <a:cs typeface="Arial" panose="020B0604020202020204" pitchFamily="34" charset="0"/>
              </a:rPr>
              <a:t> for </a:t>
            </a:r>
            <a:r>
              <a:rPr lang="fr-BE" sz="2000" dirty="0" err="1">
                <a:latin typeface="Arial" panose="020B0604020202020204" pitchFamily="34" charset="0"/>
                <a:cs typeface="Arial" panose="020B0604020202020204" pitchFamily="34" charset="0"/>
              </a:rPr>
              <a:t>Health</a:t>
            </a:r>
            <a:r>
              <a:rPr lang="fr-BE" sz="2000" dirty="0">
                <a:latin typeface="Arial" panose="020B0604020202020204" pitchFamily="34" charset="0"/>
                <a:cs typeface="Arial" panose="020B0604020202020204" pitchFamily="34" charset="0"/>
              </a:rPr>
              <a:t> Sciences and </a:t>
            </a:r>
            <a:r>
              <a:rPr lang="fr-BE" sz="2000" dirty="0" err="1">
                <a:latin typeface="Arial" panose="020B0604020202020204" pitchFamily="34" charset="0"/>
                <a:cs typeface="Arial" panose="020B0604020202020204" pitchFamily="34" charset="0"/>
              </a:rPr>
              <a:t>Technology</a:t>
            </a:r>
            <a:r>
              <a:rPr lang="fr-BE" sz="2000" dirty="0">
                <a:latin typeface="Arial" panose="020B0604020202020204" pitchFamily="34" charset="0"/>
                <a:cs typeface="Arial" panose="020B0604020202020204" pitchFamily="34" charset="0"/>
              </a:rPr>
              <a:t>, </a:t>
            </a:r>
            <a:r>
              <a:rPr lang="fr-BE" sz="2000" dirty="0" err="1">
                <a:latin typeface="Arial" panose="020B0604020202020204" pitchFamily="34" charset="0"/>
                <a:cs typeface="Arial" panose="020B0604020202020204" pitchFamily="34" charset="0"/>
              </a:rPr>
              <a:t>University</a:t>
            </a:r>
            <a:r>
              <a:rPr lang="fr-BE" sz="2000" dirty="0">
                <a:latin typeface="Arial" panose="020B0604020202020204" pitchFamily="34" charset="0"/>
                <a:cs typeface="Arial" panose="020B0604020202020204" pitchFamily="34" charset="0"/>
              </a:rPr>
              <a:t> of Mons, Mons, </a:t>
            </a:r>
            <a:r>
              <a:rPr lang="fr-BE" sz="2000" dirty="0" err="1">
                <a:latin typeface="Arial" panose="020B0604020202020204" pitchFamily="34" charset="0"/>
                <a:cs typeface="Arial" panose="020B0604020202020204" pitchFamily="34" charset="0"/>
              </a:rPr>
              <a:t>Belgium</a:t>
            </a:r>
            <a:r>
              <a:rPr lang="fr-BE" sz="2000" dirty="0">
                <a:latin typeface="Arial" panose="020B0604020202020204" pitchFamily="34" charset="0"/>
                <a:cs typeface="Arial" panose="020B0604020202020204" pitchFamily="34" charset="0"/>
              </a:rPr>
              <a:t>. ²TumHyp-URBC-Narilis, </a:t>
            </a:r>
            <a:r>
              <a:rPr lang="fr-BE" sz="2000" dirty="0" err="1">
                <a:latin typeface="Arial" panose="020B0604020202020204" pitchFamily="34" charset="0"/>
                <a:cs typeface="Arial" panose="020B0604020202020204" pitchFamily="34" charset="0"/>
              </a:rPr>
              <a:t>University</a:t>
            </a:r>
            <a:r>
              <a:rPr lang="fr-BE" sz="2000" dirty="0">
                <a:latin typeface="Arial" panose="020B0604020202020204" pitchFamily="34" charset="0"/>
                <a:cs typeface="Arial" panose="020B0604020202020204" pitchFamily="34" charset="0"/>
              </a:rPr>
              <a:t> of Namur, Namur, </a:t>
            </a:r>
            <a:r>
              <a:rPr lang="fr-BE" sz="2000" dirty="0" err="1">
                <a:latin typeface="Arial" panose="020B0604020202020204" pitchFamily="34" charset="0"/>
                <a:cs typeface="Arial" panose="020B0604020202020204" pitchFamily="34" charset="0"/>
              </a:rPr>
              <a:t>Belgium</a:t>
            </a:r>
            <a:r>
              <a:rPr lang="fr-BE" sz="2000" dirty="0">
                <a:latin typeface="Arial" panose="020B0604020202020204" pitchFamily="34" charset="0"/>
                <a:cs typeface="Arial" panose="020B0604020202020204" pitchFamily="34" charset="0"/>
              </a:rPr>
              <a:t>.</a:t>
            </a:r>
          </a:p>
        </p:txBody>
      </p:sp>
      <p:sp>
        <p:nvSpPr>
          <p:cNvPr id="224" name="Rectangle 223">
            <a:extLst>
              <a:ext uri="{FF2B5EF4-FFF2-40B4-BE49-F238E27FC236}">
                <a16:creationId xmlns:a16="http://schemas.microsoft.com/office/drawing/2014/main" id="{CEBCDB60-AA44-B04E-7AE4-989A61A6655E}"/>
              </a:ext>
            </a:extLst>
          </p:cNvPr>
          <p:cNvSpPr/>
          <p:nvPr/>
        </p:nvSpPr>
        <p:spPr>
          <a:xfrm>
            <a:off x="18195461" y="9806668"/>
            <a:ext cx="801465" cy="6700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43" name="Image 242">
            <a:extLst>
              <a:ext uri="{FF2B5EF4-FFF2-40B4-BE49-F238E27FC236}">
                <a16:creationId xmlns:a16="http://schemas.microsoft.com/office/drawing/2014/main" id="{3B467080-7200-ABC6-38D2-4470287E0432}"/>
              </a:ext>
            </a:extLst>
          </p:cNvPr>
          <p:cNvPicPr>
            <a:picLocks noChangeAspect="1"/>
          </p:cNvPicPr>
          <p:nvPr/>
        </p:nvPicPr>
        <p:blipFill rotWithShape="1">
          <a:blip r:embed="rId17"/>
          <a:srcRect l="81752"/>
          <a:stretch>
            <a:fillRect/>
          </a:stretch>
        </p:blipFill>
        <p:spPr>
          <a:xfrm>
            <a:off x="30171059" y="263915"/>
            <a:ext cx="1926949" cy="1991868"/>
          </a:xfrm>
          <a:prstGeom prst="rect">
            <a:avLst/>
          </a:prstGeom>
        </p:spPr>
      </p:pic>
      <p:pic>
        <p:nvPicPr>
          <p:cNvPr id="1026" name="Picture 2" descr="Fourni par Facebook">
            <a:extLst>
              <a:ext uri="{FF2B5EF4-FFF2-40B4-BE49-F238E27FC236}">
                <a16:creationId xmlns:a16="http://schemas.microsoft.com/office/drawing/2014/main" id="{34A51B3B-3D53-AD31-0B92-5F884A543123}"/>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0924"/>
          <a:stretch/>
        </p:blipFill>
        <p:spPr bwMode="auto">
          <a:xfrm>
            <a:off x="22952567" y="361434"/>
            <a:ext cx="3915716" cy="1424089"/>
          </a:xfrm>
          <a:prstGeom prst="rect">
            <a:avLst/>
          </a:prstGeom>
          <a:noFill/>
          <a:extLst>
            <a:ext uri="{909E8E84-426E-40DD-AFC4-6F175D3DCCD1}">
              <a14:hiddenFill xmlns:a14="http://schemas.microsoft.com/office/drawing/2010/main">
                <a:solidFill>
                  <a:srgbClr val="FFFFFF"/>
                </a:solidFill>
              </a14:hiddenFill>
            </a:ext>
          </a:extLst>
        </p:spPr>
      </p:pic>
      <p:sp>
        <p:nvSpPr>
          <p:cNvPr id="244" name="Rectangle 243">
            <a:extLst>
              <a:ext uri="{FF2B5EF4-FFF2-40B4-BE49-F238E27FC236}">
                <a16:creationId xmlns:a16="http://schemas.microsoft.com/office/drawing/2014/main" id="{ECCEE35C-00F8-2892-9804-196914910242}"/>
              </a:ext>
            </a:extLst>
          </p:cNvPr>
          <p:cNvSpPr/>
          <p:nvPr/>
        </p:nvSpPr>
        <p:spPr>
          <a:xfrm>
            <a:off x="22558491" y="306257"/>
            <a:ext cx="1007391" cy="506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5" name="Rectangle 244">
            <a:extLst>
              <a:ext uri="{FF2B5EF4-FFF2-40B4-BE49-F238E27FC236}">
                <a16:creationId xmlns:a16="http://schemas.microsoft.com/office/drawing/2014/main" id="{D9EB795A-F2EF-1CB5-68D7-9CBCAB7C6AC1}"/>
              </a:ext>
            </a:extLst>
          </p:cNvPr>
          <p:cNvSpPr/>
          <p:nvPr/>
        </p:nvSpPr>
        <p:spPr>
          <a:xfrm>
            <a:off x="26594798" y="219566"/>
            <a:ext cx="546969" cy="506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46" name="Image 245">
            <a:extLst>
              <a:ext uri="{FF2B5EF4-FFF2-40B4-BE49-F238E27FC236}">
                <a16:creationId xmlns:a16="http://schemas.microsoft.com/office/drawing/2014/main" id="{4B9DC9EF-41DD-B62D-0ABD-BE362C53A73D}"/>
              </a:ext>
            </a:extLst>
          </p:cNvPr>
          <p:cNvPicPr>
            <a:picLocks noChangeAspect="1"/>
          </p:cNvPicPr>
          <p:nvPr/>
        </p:nvPicPr>
        <p:blipFill>
          <a:blip r:embed="rId19"/>
          <a:stretch>
            <a:fillRect/>
          </a:stretch>
        </p:blipFill>
        <p:spPr>
          <a:xfrm>
            <a:off x="20035625" y="247308"/>
            <a:ext cx="2566406" cy="1366611"/>
          </a:xfrm>
          <a:prstGeom prst="rect">
            <a:avLst/>
          </a:prstGeom>
        </p:spPr>
      </p:pic>
      <p:pic>
        <p:nvPicPr>
          <p:cNvPr id="84" name="Image 83" descr="Une image contenant cercle, Graphique, capture d’écran, Police&#10;&#10;Description générée automatiquement">
            <a:extLst>
              <a:ext uri="{FF2B5EF4-FFF2-40B4-BE49-F238E27FC236}">
                <a16:creationId xmlns:a16="http://schemas.microsoft.com/office/drawing/2014/main" id="{3CFEF08D-B710-0455-F934-F3A7A428D40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246" y="388138"/>
            <a:ext cx="2174970" cy="2218643"/>
          </a:xfrm>
          <a:prstGeom prst="rect">
            <a:avLst/>
          </a:prstGeom>
        </p:spPr>
      </p:pic>
      <p:pic>
        <p:nvPicPr>
          <p:cNvPr id="93" name="Image 92">
            <a:extLst>
              <a:ext uri="{FF2B5EF4-FFF2-40B4-BE49-F238E27FC236}">
                <a16:creationId xmlns:a16="http://schemas.microsoft.com/office/drawing/2014/main" id="{D1307D08-3605-DE27-D2E4-2F30CA709E9D}"/>
              </a:ext>
            </a:extLst>
          </p:cNvPr>
          <p:cNvPicPr>
            <a:picLocks noChangeAspect="1"/>
          </p:cNvPicPr>
          <p:nvPr/>
        </p:nvPicPr>
        <p:blipFill>
          <a:blip r:embed="rId21"/>
          <a:stretch>
            <a:fillRect/>
          </a:stretch>
        </p:blipFill>
        <p:spPr>
          <a:xfrm>
            <a:off x="3095249" y="570436"/>
            <a:ext cx="2827864" cy="1100216"/>
          </a:xfrm>
          <a:prstGeom prst="rect">
            <a:avLst/>
          </a:prstGeom>
        </p:spPr>
      </p:pic>
      <p:pic>
        <p:nvPicPr>
          <p:cNvPr id="118" name="Image 117">
            <a:extLst>
              <a:ext uri="{FF2B5EF4-FFF2-40B4-BE49-F238E27FC236}">
                <a16:creationId xmlns:a16="http://schemas.microsoft.com/office/drawing/2014/main" id="{19F82CCC-21EE-5793-0282-BDF1835A2372}"/>
              </a:ext>
            </a:extLst>
          </p:cNvPr>
          <p:cNvPicPr>
            <a:picLocks noChangeAspect="1"/>
          </p:cNvPicPr>
          <p:nvPr/>
        </p:nvPicPr>
        <p:blipFill>
          <a:blip r:embed="rId22"/>
          <a:stretch>
            <a:fillRect/>
          </a:stretch>
        </p:blipFill>
        <p:spPr>
          <a:xfrm>
            <a:off x="6378909" y="296100"/>
            <a:ext cx="2656975" cy="1502120"/>
          </a:xfrm>
          <a:prstGeom prst="rect">
            <a:avLst/>
          </a:prstGeom>
        </p:spPr>
      </p:pic>
      <p:sp>
        <p:nvSpPr>
          <p:cNvPr id="10" name="Rectangle 9">
            <a:extLst>
              <a:ext uri="{FF2B5EF4-FFF2-40B4-BE49-F238E27FC236}">
                <a16:creationId xmlns:a16="http://schemas.microsoft.com/office/drawing/2014/main" id="{80D2EFE3-2206-BEF3-5C28-EA197772D7E9}"/>
              </a:ext>
            </a:extLst>
          </p:cNvPr>
          <p:cNvSpPr/>
          <p:nvPr/>
        </p:nvSpPr>
        <p:spPr>
          <a:xfrm>
            <a:off x="4020240" y="9849670"/>
            <a:ext cx="4317036" cy="650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7" name="ZoneTexte 76">
            <a:extLst>
              <a:ext uri="{FF2B5EF4-FFF2-40B4-BE49-F238E27FC236}">
                <a16:creationId xmlns:a16="http://schemas.microsoft.com/office/drawing/2014/main" id="{C345228E-70FE-43B6-F9FE-C2B0F99E7818}"/>
              </a:ext>
            </a:extLst>
          </p:cNvPr>
          <p:cNvSpPr txBox="1"/>
          <p:nvPr/>
        </p:nvSpPr>
        <p:spPr>
          <a:xfrm>
            <a:off x="4150388" y="9615295"/>
            <a:ext cx="6733922" cy="1200329"/>
          </a:xfrm>
          <a:prstGeom prst="rect">
            <a:avLst/>
          </a:prstGeom>
          <a:noFill/>
        </p:spPr>
        <p:txBody>
          <a:bodyPr wrap="square">
            <a:spAutoFit/>
          </a:bodyPr>
          <a:lstStyle/>
          <a:p>
            <a:pPr algn="ctr"/>
            <a:r>
              <a:rPr lang="en-US" sz="2400" b="1" dirty="0">
                <a:solidFill>
                  <a:srgbClr val="002060"/>
                </a:solidFill>
              </a:rPr>
              <a:t> </a:t>
            </a:r>
            <a:r>
              <a:rPr lang="en-US" sz="2400" dirty="0">
                <a:solidFill>
                  <a:srgbClr val="002060"/>
                </a:solidFill>
              </a:rPr>
              <a:t>To determine specific effects of the hypoxemic component of COPD on muscle structure, mass, functions, and regeneration.</a:t>
            </a:r>
            <a:endParaRPr lang="fr-BE" sz="2400" dirty="0">
              <a:solidFill>
                <a:srgbClr val="002060"/>
              </a:solidFill>
            </a:endParaRPr>
          </a:p>
        </p:txBody>
      </p:sp>
      <p:pic>
        <p:nvPicPr>
          <p:cNvPr id="401" name="Image 400">
            <a:extLst>
              <a:ext uri="{FF2B5EF4-FFF2-40B4-BE49-F238E27FC236}">
                <a16:creationId xmlns:a16="http://schemas.microsoft.com/office/drawing/2014/main" id="{09F1D25E-F7BB-4EFC-9327-7645766F3D73}"/>
              </a:ext>
            </a:extLst>
          </p:cNvPr>
          <p:cNvPicPr>
            <a:picLocks noChangeAspect="1"/>
          </p:cNvPicPr>
          <p:nvPr/>
        </p:nvPicPr>
        <p:blipFill>
          <a:blip r:embed="rId23"/>
          <a:stretch>
            <a:fillRect/>
          </a:stretch>
        </p:blipFill>
        <p:spPr>
          <a:xfrm>
            <a:off x="12405034" y="9574475"/>
            <a:ext cx="18231939" cy="2759596"/>
          </a:xfrm>
          <a:prstGeom prst="rect">
            <a:avLst/>
          </a:prstGeom>
        </p:spPr>
      </p:pic>
      <p:pic>
        <p:nvPicPr>
          <p:cNvPr id="402" name="Image 401">
            <a:extLst>
              <a:ext uri="{FF2B5EF4-FFF2-40B4-BE49-F238E27FC236}">
                <a16:creationId xmlns:a16="http://schemas.microsoft.com/office/drawing/2014/main" id="{0153F13A-B293-532D-FA1C-E6640282A2AA}"/>
              </a:ext>
            </a:extLst>
          </p:cNvPr>
          <p:cNvPicPr>
            <a:picLocks noChangeAspect="1"/>
          </p:cNvPicPr>
          <p:nvPr/>
        </p:nvPicPr>
        <p:blipFill>
          <a:blip r:embed="rId24"/>
          <a:srcRect r="49967"/>
          <a:stretch>
            <a:fillRect/>
          </a:stretch>
        </p:blipFill>
        <p:spPr>
          <a:xfrm>
            <a:off x="1416229" y="15533980"/>
            <a:ext cx="6355317" cy="1598096"/>
          </a:xfrm>
          <a:prstGeom prst="rect">
            <a:avLst/>
          </a:prstGeom>
        </p:spPr>
      </p:pic>
      <p:pic>
        <p:nvPicPr>
          <p:cNvPr id="403" name="Image 402">
            <a:extLst>
              <a:ext uri="{FF2B5EF4-FFF2-40B4-BE49-F238E27FC236}">
                <a16:creationId xmlns:a16="http://schemas.microsoft.com/office/drawing/2014/main" id="{882031AD-4451-4E18-BB01-1D624A416918}"/>
              </a:ext>
            </a:extLst>
          </p:cNvPr>
          <p:cNvPicPr>
            <a:picLocks noChangeAspect="1"/>
          </p:cNvPicPr>
          <p:nvPr/>
        </p:nvPicPr>
        <p:blipFill>
          <a:blip r:embed="rId24"/>
          <a:srcRect l="49819" r="-1"/>
          <a:stretch>
            <a:fillRect/>
          </a:stretch>
        </p:blipFill>
        <p:spPr>
          <a:xfrm>
            <a:off x="7755086" y="15523231"/>
            <a:ext cx="6396691" cy="1603723"/>
          </a:xfrm>
          <a:prstGeom prst="rect">
            <a:avLst/>
          </a:prstGeom>
        </p:spPr>
      </p:pic>
      <p:pic>
        <p:nvPicPr>
          <p:cNvPr id="404" name="Image 403">
            <a:extLst>
              <a:ext uri="{FF2B5EF4-FFF2-40B4-BE49-F238E27FC236}">
                <a16:creationId xmlns:a16="http://schemas.microsoft.com/office/drawing/2014/main" id="{A0821114-FC5C-12AD-DC11-21A69133C356}"/>
              </a:ext>
            </a:extLst>
          </p:cNvPr>
          <p:cNvPicPr>
            <a:picLocks noChangeAspect="1"/>
          </p:cNvPicPr>
          <p:nvPr/>
        </p:nvPicPr>
        <p:blipFill>
          <a:blip r:embed="rId25"/>
          <a:srcRect l="49716" t="5101" r="-78" b="7530"/>
          <a:stretch>
            <a:fillRect/>
          </a:stretch>
        </p:blipFill>
        <p:spPr>
          <a:xfrm>
            <a:off x="23397223" y="15579113"/>
            <a:ext cx="6350797" cy="1512419"/>
          </a:xfrm>
          <a:prstGeom prst="rect">
            <a:avLst/>
          </a:prstGeom>
        </p:spPr>
      </p:pic>
      <p:pic>
        <p:nvPicPr>
          <p:cNvPr id="405" name="Image 404">
            <a:extLst>
              <a:ext uri="{FF2B5EF4-FFF2-40B4-BE49-F238E27FC236}">
                <a16:creationId xmlns:a16="http://schemas.microsoft.com/office/drawing/2014/main" id="{FF50FC3B-30F4-7109-DB12-89ED6725BA53}"/>
              </a:ext>
            </a:extLst>
          </p:cNvPr>
          <p:cNvPicPr>
            <a:picLocks noChangeAspect="1"/>
          </p:cNvPicPr>
          <p:nvPr/>
        </p:nvPicPr>
        <p:blipFill>
          <a:blip r:embed="rId25"/>
          <a:srcRect r="50067" b="7655"/>
          <a:stretch>
            <a:fillRect/>
          </a:stretch>
        </p:blipFill>
        <p:spPr>
          <a:xfrm>
            <a:off x="17080751" y="15490490"/>
            <a:ext cx="6353555" cy="1612993"/>
          </a:xfrm>
          <a:prstGeom prst="rect">
            <a:avLst/>
          </a:prstGeom>
        </p:spPr>
      </p:pic>
      <p:sp>
        <p:nvSpPr>
          <p:cNvPr id="406" name="ZoneTexte 405">
            <a:extLst>
              <a:ext uri="{FF2B5EF4-FFF2-40B4-BE49-F238E27FC236}">
                <a16:creationId xmlns:a16="http://schemas.microsoft.com/office/drawing/2014/main" id="{AE6BD1ED-5514-5C4D-F1E9-077B5C028256}"/>
              </a:ext>
            </a:extLst>
          </p:cNvPr>
          <p:cNvSpPr txBox="1"/>
          <p:nvPr/>
        </p:nvSpPr>
        <p:spPr>
          <a:xfrm>
            <a:off x="17007279" y="15202277"/>
            <a:ext cx="439544" cy="584775"/>
          </a:xfrm>
          <a:prstGeom prst="rect">
            <a:avLst/>
          </a:prstGeom>
          <a:noFill/>
        </p:spPr>
        <p:txBody>
          <a:bodyPr wrap="none" rtlCol="0">
            <a:spAutoFit/>
          </a:bodyPr>
          <a:lstStyle/>
          <a:p>
            <a:r>
              <a:rPr lang="fr-BE" sz="3200" b="1" dirty="0"/>
              <a:t>A</a:t>
            </a:r>
            <a:endParaRPr lang="fr-BE" sz="3600" b="1" dirty="0"/>
          </a:p>
        </p:txBody>
      </p:sp>
      <p:sp>
        <p:nvSpPr>
          <p:cNvPr id="407" name="ZoneTexte 406">
            <a:extLst>
              <a:ext uri="{FF2B5EF4-FFF2-40B4-BE49-F238E27FC236}">
                <a16:creationId xmlns:a16="http://schemas.microsoft.com/office/drawing/2014/main" id="{7372218E-888F-FBD2-004B-340C6FDA2517}"/>
              </a:ext>
            </a:extLst>
          </p:cNvPr>
          <p:cNvSpPr txBox="1"/>
          <p:nvPr/>
        </p:nvSpPr>
        <p:spPr>
          <a:xfrm>
            <a:off x="1351817" y="15327989"/>
            <a:ext cx="439544" cy="584775"/>
          </a:xfrm>
          <a:prstGeom prst="rect">
            <a:avLst/>
          </a:prstGeom>
          <a:noFill/>
        </p:spPr>
        <p:txBody>
          <a:bodyPr wrap="none" rtlCol="0">
            <a:spAutoFit/>
          </a:bodyPr>
          <a:lstStyle/>
          <a:p>
            <a:r>
              <a:rPr lang="fr-BE" sz="3200" b="1" dirty="0"/>
              <a:t>A</a:t>
            </a:r>
            <a:endParaRPr lang="fr-BE" sz="3600" b="1" dirty="0"/>
          </a:p>
        </p:txBody>
      </p:sp>
      <p:graphicFrame>
        <p:nvGraphicFramePr>
          <p:cNvPr id="411" name="Objet 410">
            <a:extLst>
              <a:ext uri="{FF2B5EF4-FFF2-40B4-BE49-F238E27FC236}">
                <a16:creationId xmlns:a16="http://schemas.microsoft.com/office/drawing/2014/main" id="{89C298E3-AA1E-434E-ABA5-849162770759}"/>
              </a:ext>
            </a:extLst>
          </p:cNvPr>
          <p:cNvGraphicFramePr>
            <a:graphicFrameLocks noChangeAspect="1"/>
          </p:cNvGraphicFramePr>
          <p:nvPr>
            <p:extLst>
              <p:ext uri="{D42A27DB-BD31-4B8C-83A1-F6EECF244321}">
                <p14:modId xmlns:p14="http://schemas.microsoft.com/office/powerpoint/2010/main" val="1057758202"/>
              </p:ext>
            </p:extLst>
          </p:nvPr>
        </p:nvGraphicFramePr>
        <p:xfrm>
          <a:off x="11467388" y="17441151"/>
          <a:ext cx="3707624" cy="3427200"/>
        </p:xfrm>
        <a:graphic>
          <a:graphicData uri="http://schemas.openxmlformats.org/presentationml/2006/ole">
            <mc:AlternateContent xmlns:mc="http://schemas.openxmlformats.org/markup-compatibility/2006">
              <mc:Choice xmlns:v="urn:schemas-microsoft-com:vml" Requires="v">
                <p:oleObj name="Prism 8" r:id="rId26" imgW="3532571" imgH="3265877" progId="Prism8.Document">
                  <p:embed/>
                </p:oleObj>
              </mc:Choice>
              <mc:Fallback>
                <p:oleObj name="Prism 8" r:id="rId26" imgW="3532571" imgH="3265877" progId="Prism8.Document">
                  <p:embed/>
                  <p:pic>
                    <p:nvPicPr>
                      <p:cNvPr id="51" name="Objet 50">
                        <a:extLst>
                          <a:ext uri="{FF2B5EF4-FFF2-40B4-BE49-F238E27FC236}">
                            <a16:creationId xmlns:a16="http://schemas.microsoft.com/office/drawing/2014/main" id="{EB00B698-4812-0414-6971-926E85B7B06B}"/>
                          </a:ext>
                        </a:extLst>
                      </p:cNvPr>
                      <p:cNvPicPr/>
                      <p:nvPr/>
                    </p:nvPicPr>
                    <p:blipFill>
                      <a:blip r:embed="rId27"/>
                      <a:stretch>
                        <a:fillRect/>
                      </a:stretch>
                    </p:blipFill>
                    <p:spPr>
                      <a:xfrm>
                        <a:off x="11467388" y="17441151"/>
                        <a:ext cx="3707624" cy="3427200"/>
                      </a:xfrm>
                      <a:prstGeom prst="rect">
                        <a:avLst/>
                      </a:prstGeom>
                    </p:spPr>
                  </p:pic>
                </p:oleObj>
              </mc:Fallback>
            </mc:AlternateContent>
          </a:graphicData>
        </a:graphic>
      </p:graphicFrame>
      <p:graphicFrame>
        <p:nvGraphicFramePr>
          <p:cNvPr id="412" name="Objet 411">
            <a:extLst>
              <a:ext uri="{FF2B5EF4-FFF2-40B4-BE49-F238E27FC236}">
                <a16:creationId xmlns:a16="http://schemas.microsoft.com/office/drawing/2014/main" id="{8A550E9B-D628-5460-6846-DB5736690873}"/>
              </a:ext>
            </a:extLst>
          </p:cNvPr>
          <p:cNvGraphicFramePr>
            <a:graphicFrameLocks noChangeAspect="1"/>
          </p:cNvGraphicFramePr>
          <p:nvPr>
            <p:extLst>
              <p:ext uri="{D42A27DB-BD31-4B8C-83A1-F6EECF244321}">
                <p14:modId xmlns:p14="http://schemas.microsoft.com/office/powerpoint/2010/main" val="168993250"/>
              </p:ext>
            </p:extLst>
          </p:nvPr>
        </p:nvGraphicFramePr>
        <p:xfrm>
          <a:off x="6474666" y="17433473"/>
          <a:ext cx="3692392" cy="3427070"/>
        </p:xfrm>
        <a:graphic>
          <a:graphicData uri="http://schemas.openxmlformats.org/presentationml/2006/ole">
            <mc:AlternateContent xmlns:mc="http://schemas.openxmlformats.org/markup-compatibility/2006">
              <mc:Choice xmlns:v="urn:schemas-microsoft-com:vml" Requires="v">
                <p:oleObj name="Prism 8" r:id="rId28" imgW="3517085" imgH="3265877" progId="Prism8.Document">
                  <p:embed/>
                </p:oleObj>
              </mc:Choice>
              <mc:Fallback>
                <p:oleObj name="Prism 8" r:id="rId28" imgW="3517085" imgH="3265877" progId="Prism8.Document">
                  <p:embed/>
                  <p:pic>
                    <p:nvPicPr>
                      <p:cNvPr id="50" name="Objet 49">
                        <a:extLst>
                          <a:ext uri="{FF2B5EF4-FFF2-40B4-BE49-F238E27FC236}">
                            <a16:creationId xmlns:a16="http://schemas.microsoft.com/office/drawing/2014/main" id="{79141389-2915-2764-ACE9-AF5648A4791A}"/>
                          </a:ext>
                        </a:extLst>
                      </p:cNvPr>
                      <p:cNvPicPr/>
                      <p:nvPr/>
                    </p:nvPicPr>
                    <p:blipFill>
                      <a:blip r:embed="rId29"/>
                      <a:stretch>
                        <a:fillRect/>
                      </a:stretch>
                    </p:blipFill>
                    <p:spPr>
                      <a:xfrm>
                        <a:off x="6474666" y="17433473"/>
                        <a:ext cx="3692392" cy="3427070"/>
                      </a:xfrm>
                      <a:prstGeom prst="rect">
                        <a:avLst/>
                      </a:prstGeom>
                    </p:spPr>
                  </p:pic>
                </p:oleObj>
              </mc:Fallback>
            </mc:AlternateContent>
          </a:graphicData>
        </a:graphic>
      </p:graphicFrame>
      <p:graphicFrame>
        <p:nvGraphicFramePr>
          <p:cNvPr id="413" name="Objet 412">
            <a:extLst>
              <a:ext uri="{FF2B5EF4-FFF2-40B4-BE49-F238E27FC236}">
                <a16:creationId xmlns:a16="http://schemas.microsoft.com/office/drawing/2014/main" id="{744D2C15-8AA2-1222-8B78-FC09B34ED318}"/>
              </a:ext>
            </a:extLst>
          </p:cNvPr>
          <p:cNvGraphicFramePr>
            <a:graphicFrameLocks noChangeAspect="1"/>
          </p:cNvGraphicFramePr>
          <p:nvPr>
            <p:extLst>
              <p:ext uri="{D42A27DB-BD31-4B8C-83A1-F6EECF244321}">
                <p14:modId xmlns:p14="http://schemas.microsoft.com/office/powerpoint/2010/main" val="2053319455"/>
              </p:ext>
            </p:extLst>
          </p:nvPr>
        </p:nvGraphicFramePr>
        <p:xfrm>
          <a:off x="2341708" y="17450129"/>
          <a:ext cx="2519374" cy="2880000"/>
        </p:xfrm>
        <a:graphic>
          <a:graphicData uri="http://schemas.openxmlformats.org/presentationml/2006/ole">
            <mc:AlternateContent xmlns:mc="http://schemas.openxmlformats.org/markup-compatibility/2006">
              <mc:Choice xmlns:v="urn:schemas-microsoft-com:vml" Requires="v">
                <p:oleObj name="Prism 8" r:id="rId30" imgW="2395263" imgH="2738251" progId="Prism8.Document">
                  <p:embed/>
                </p:oleObj>
              </mc:Choice>
              <mc:Fallback>
                <p:oleObj name="Prism 8" r:id="rId30" imgW="2395263" imgH="2738251" progId="Prism8.Document">
                  <p:embed/>
                  <p:pic>
                    <p:nvPicPr>
                      <p:cNvPr id="49" name="Objet 48">
                        <a:extLst>
                          <a:ext uri="{FF2B5EF4-FFF2-40B4-BE49-F238E27FC236}">
                            <a16:creationId xmlns:a16="http://schemas.microsoft.com/office/drawing/2014/main" id="{B7AF7F7F-3834-C9F5-DB34-54FC176EC4AA}"/>
                          </a:ext>
                        </a:extLst>
                      </p:cNvPr>
                      <p:cNvPicPr/>
                      <p:nvPr/>
                    </p:nvPicPr>
                    <p:blipFill>
                      <a:blip r:embed="rId31"/>
                      <a:stretch>
                        <a:fillRect/>
                      </a:stretch>
                    </p:blipFill>
                    <p:spPr>
                      <a:xfrm>
                        <a:off x="2341708" y="17450129"/>
                        <a:ext cx="2519374" cy="2880000"/>
                      </a:xfrm>
                      <a:prstGeom prst="rect">
                        <a:avLst/>
                      </a:prstGeom>
                    </p:spPr>
                  </p:pic>
                </p:oleObj>
              </mc:Fallback>
            </mc:AlternateContent>
          </a:graphicData>
        </a:graphic>
      </p:graphicFrame>
      <p:sp>
        <p:nvSpPr>
          <p:cNvPr id="414" name="ZoneTexte 413">
            <a:extLst>
              <a:ext uri="{FF2B5EF4-FFF2-40B4-BE49-F238E27FC236}">
                <a16:creationId xmlns:a16="http://schemas.microsoft.com/office/drawing/2014/main" id="{E6824E78-1A00-D905-435F-04D4CC9A6B25}"/>
              </a:ext>
            </a:extLst>
          </p:cNvPr>
          <p:cNvSpPr txBox="1"/>
          <p:nvPr/>
        </p:nvSpPr>
        <p:spPr>
          <a:xfrm>
            <a:off x="1359667" y="17476334"/>
            <a:ext cx="439544" cy="584775"/>
          </a:xfrm>
          <a:prstGeom prst="rect">
            <a:avLst/>
          </a:prstGeom>
          <a:noFill/>
        </p:spPr>
        <p:txBody>
          <a:bodyPr wrap="none" rtlCol="0">
            <a:spAutoFit/>
          </a:bodyPr>
          <a:lstStyle/>
          <a:p>
            <a:r>
              <a:rPr lang="fr-FR" sz="3200" b="1" dirty="0"/>
              <a:t>B</a:t>
            </a:r>
            <a:endParaRPr lang="fr-BE" sz="3600" b="1" dirty="0"/>
          </a:p>
        </p:txBody>
      </p:sp>
      <p:sp>
        <p:nvSpPr>
          <p:cNvPr id="415" name="ZoneTexte 414">
            <a:extLst>
              <a:ext uri="{FF2B5EF4-FFF2-40B4-BE49-F238E27FC236}">
                <a16:creationId xmlns:a16="http://schemas.microsoft.com/office/drawing/2014/main" id="{44B8696F-089B-34FC-1690-4AC3C52AF09D}"/>
              </a:ext>
            </a:extLst>
          </p:cNvPr>
          <p:cNvSpPr txBox="1"/>
          <p:nvPr/>
        </p:nvSpPr>
        <p:spPr>
          <a:xfrm>
            <a:off x="5831007" y="17485035"/>
            <a:ext cx="474810" cy="584775"/>
          </a:xfrm>
          <a:prstGeom prst="rect">
            <a:avLst/>
          </a:prstGeom>
          <a:noFill/>
        </p:spPr>
        <p:txBody>
          <a:bodyPr wrap="none" rtlCol="0">
            <a:spAutoFit/>
          </a:bodyPr>
          <a:lstStyle/>
          <a:p>
            <a:r>
              <a:rPr lang="fr-FR" sz="3200" b="1" dirty="0"/>
              <a:t>C</a:t>
            </a:r>
            <a:endParaRPr lang="fr-BE" sz="3600" b="1" dirty="0"/>
          </a:p>
        </p:txBody>
      </p:sp>
      <p:sp>
        <p:nvSpPr>
          <p:cNvPr id="416" name="ZoneTexte 415">
            <a:extLst>
              <a:ext uri="{FF2B5EF4-FFF2-40B4-BE49-F238E27FC236}">
                <a16:creationId xmlns:a16="http://schemas.microsoft.com/office/drawing/2014/main" id="{439F2B02-CF10-469E-3FBB-52D659D06C08}"/>
              </a:ext>
            </a:extLst>
          </p:cNvPr>
          <p:cNvSpPr txBox="1"/>
          <p:nvPr/>
        </p:nvSpPr>
        <p:spPr>
          <a:xfrm>
            <a:off x="10798205" y="17571995"/>
            <a:ext cx="474810" cy="584775"/>
          </a:xfrm>
          <a:prstGeom prst="rect">
            <a:avLst/>
          </a:prstGeom>
          <a:noFill/>
        </p:spPr>
        <p:txBody>
          <a:bodyPr wrap="none" rtlCol="0">
            <a:spAutoFit/>
          </a:bodyPr>
          <a:lstStyle/>
          <a:p>
            <a:r>
              <a:rPr lang="fr-FR" sz="3200" b="1" dirty="0"/>
              <a:t>D</a:t>
            </a:r>
            <a:endParaRPr lang="fr-BE" sz="3600" b="1" dirty="0"/>
          </a:p>
        </p:txBody>
      </p:sp>
      <p:sp>
        <p:nvSpPr>
          <p:cNvPr id="417" name="ZoneTexte 416">
            <a:extLst>
              <a:ext uri="{FF2B5EF4-FFF2-40B4-BE49-F238E27FC236}">
                <a16:creationId xmlns:a16="http://schemas.microsoft.com/office/drawing/2014/main" id="{07DACC3F-41CF-73AD-2BDE-F670D1C986E3}"/>
              </a:ext>
            </a:extLst>
          </p:cNvPr>
          <p:cNvSpPr txBox="1"/>
          <p:nvPr/>
        </p:nvSpPr>
        <p:spPr>
          <a:xfrm>
            <a:off x="1347322" y="20685329"/>
            <a:ext cx="420308" cy="584775"/>
          </a:xfrm>
          <a:prstGeom prst="rect">
            <a:avLst/>
          </a:prstGeom>
          <a:noFill/>
        </p:spPr>
        <p:txBody>
          <a:bodyPr wrap="none" rtlCol="0">
            <a:spAutoFit/>
          </a:bodyPr>
          <a:lstStyle/>
          <a:p>
            <a:r>
              <a:rPr lang="fr-FR" sz="3200" b="1" dirty="0"/>
              <a:t>E</a:t>
            </a:r>
            <a:endParaRPr lang="fr-BE" sz="3600" b="1" dirty="0"/>
          </a:p>
        </p:txBody>
      </p:sp>
      <p:sp>
        <p:nvSpPr>
          <p:cNvPr id="418" name="ZoneTexte 417">
            <a:extLst>
              <a:ext uri="{FF2B5EF4-FFF2-40B4-BE49-F238E27FC236}">
                <a16:creationId xmlns:a16="http://schemas.microsoft.com/office/drawing/2014/main" id="{79F5203A-B259-9957-D4A6-79FADF299E36}"/>
              </a:ext>
            </a:extLst>
          </p:cNvPr>
          <p:cNvSpPr txBox="1"/>
          <p:nvPr/>
        </p:nvSpPr>
        <p:spPr>
          <a:xfrm>
            <a:off x="5818662" y="20694030"/>
            <a:ext cx="404278" cy="584775"/>
          </a:xfrm>
          <a:prstGeom prst="rect">
            <a:avLst/>
          </a:prstGeom>
          <a:noFill/>
        </p:spPr>
        <p:txBody>
          <a:bodyPr wrap="none" rtlCol="0">
            <a:spAutoFit/>
          </a:bodyPr>
          <a:lstStyle/>
          <a:p>
            <a:r>
              <a:rPr lang="fr-FR" sz="3200" b="1" dirty="0"/>
              <a:t>F</a:t>
            </a:r>
            <a:endParaRPr lang="fr-BE" sz="3600" b="1" dirty="0"/>
          </a:p>
        </p:txBody>
      </p:sp>
      <p:sp>
        <p:nvSpPr>
          <p:cNvPr id="419" name="ZoneTexte 418">
            <a:extLst>
              <a:ext uri="{FF2B5EF4-FFF2-40B4-BE49-F238E27FC236}">
                <a16:creationId xmlns:a16="http://schemas.microsoft.com/office/drawing/2014/main" id="{939E4D9B-CA05-3540-CD96-EE85FAD4B6C7}"/>
              </a:ext>
            </a:extLst>
          </p:cNvPr>
          <p:cNvSpPr txBox="1"/>
          <p:nvPr/>
        </p:nvSpPr>
        <p:spPr>
          <a:xfrm>
            <a:off x="10785860" y="20780990"/>
            <a:ext cx="479618" cy="584775"/>
          </a:xfrm>
          <a:prstGeom prst="rect">
            <a:avLst/>
          </a:prstGeom>
          <a:noFill/>
        </p:spPr>
        <p:txBody>
          <a:bodyPr wrap="none" rtlCol="0">
            <a:spAutoFit/>
          </a:bodyPr>
          <a:lstStyle/>
          <a:p>
            <a:r>
              <a:rPr lang="fr-FR" sz="3200" b="1" dirty="0"/>
              <a:t>G</a:t>
            </a:r>
            <a:endParaRPr lang="fr-BE" sz="3600" b="1" dirty="0"/>
          </a:p>
        </p:txBody>
      </p:sp>
      <p:graphicFrame>
        <p:nvGraphicFramePr>
          <p:cNvPr id="420" name="Objet 419">
            <a:extLst>
              <a:ext uri="{FF2B5EF4-FFF2-40B4-BE49-F238E27FC236}">
                <a16:creationId xmlns:a16="http://schemas.microsoft.com/office/drawing/2014/main" id="{BF4451F7-529D-FC74-7763-33C0141D8AD9}"/>
              </a:ext>
            </a:extLst>
          </p:cNvPr>
          <p:cNvGraphicFramePr>
            <a:graphicFrameLocks noChangeAspect="1"/>
          </p:cNvGraphicFramePr>
          <p:nvPr>
            <p:extLst>
              <p:ext uri="{D42A27DB-BD31-4B8C-83A1-F6EECF244321}">
                <p14:modId xmlns:p14="http://schemas.microsoft.com/office/powerpoint/2010/main" val="4036722318"/>
              </p:ext>
            </p:extLst>
          </p:nvPr>
        </p:nvGraphicFramePr>
        <p:xfrm>
          <a:off x="11477643" y="20734803"/>
          <a:ext cx="3707624" cy="3427200"/>
        </p:xfrm>
        <a:graphic>
          <a:graphicData uri="http://schemas.openxmlformats.org/presentationml/2006/ole">
            <mc:AlternateContent xmlns:mc="http://schemas.openxmlformats.org/markup-compatibility/2006">
              <mc:Choice xmlns:v="urn:schemas-microsoft-com:vml" Requires="v">
                <p:oleObj name="Prism 8" r:id="rId32" imgW="3532571" imgH="3265877" progId="Prism8.Document">
                  <p:embed/>
                </p:oleObj>
              </mc:Choice>
              <mc:Fallback>
                <p:oleObj name="Prism 8" r:id="rId32" imgW="3532571" imgH="3265877" progId="Prism8.Document">
                  <p:embed/>
                  <p:pic>
                    <p:nvPicPr>
                      <p:cNvPr id="4" name="Objet 3">
                        <a:extLst>
                          <a:ext uri="{FF2B5EF4-FFF2-40B4-BE49-F238E27FC236}">
                            <a16:creationId xmlns:a16="http://schemas.microsoft.com/office/drawing/2014/main" id="{B1F548C3-3BB8-847D-7E83-6B2B578C779F}"/>
                          </a:ext>
                        </a:extLst>
                      </p:cNvPr>
                      <p:cNvPicPr/>
                      <p:nvPr/>
                    </p:nvPicPr>
                    <p:blipFill>
                      <a:blip r:embed="rId33"/>
                      <a:stretch>
                        <a:fillRect/>
                      </a:stretch>
                    </p:blipFill>
                    <p:spPr>
                      <a:xfrm>
                        <a:off x="11477643" y="20734803"/>
                        <a:ext cx="3707624" cy="3427200"/>
                      </a:xfrm>
                      <a:prstGeom prst="rect">
                        <a:avLst/>
                      </a:prstGeom>
                    </p:spPr>
                  </p:pic>
                </p:oleObj>
              </mc:Fallback>
            </mc:AlternateContent>
          </a:graphicData>
        </a:graphic>
      </p:graphicFrame>
      <p:graphicFrame>
        <p:nvGraphicFramePr>
          <p:cNvPr id="421" name="Objet 420">
            <a:extLst>
              <a:ext uri="{FF2B5EF4-FFF2-40B4-BE49-F238E27FC236}">
                <a16:creationId xmlns:a16="http://schemas.microsoft.com/office/drawing/2014/main" id="{8387FBD5-75F4-5E20-26F4-2C5D484F82DF}"/>
              </a:ext>
            </a:extLst>
          </p:cNvPr>
          <p:cNvGraphicFramePr>
            <a:graphicFrameLocks noChangeAspect="1"/>
          </p:cNvGraphicFramePr>
          <p:nvPr>
            <p:extLst>
              <p:ext uri="{D42A27DB-BD31-4B8C-83A1-F6EECF244321}">
                <p14:modId xmlns:p14="http://schemas.microsoft.com/office/powerpoint/2010/main" val="1757057774"/>
              </p:ext>
            </p:extLst>
          </p:nvPr>
        </p:nvGraphicFramePr>
        <p:xfrm>
          <a:off x="6480547" y="20734803"/>
          <a:ext cx="3688848" cy="3427200"/>
        </p:xfrm>
        <a:graphic>
          <a:graphicData uri="http://schemas.openxmlformats.org/presentationml/2006/ole">
            <mc:AlternateContent xmlns:mc="http://schemas.openxmlformats.org/markup-compatibility/2006">
              <mc:Choice xmlns:v="urn:schemas-microsoft-com:vml" Requires="v">
                <p:oleObj name="Prism 8" r:id="rId34" imgW="3517085" imgH="3265877" progId="Prism8.Document">
                  <p:embed/>
                </p:oleObj>
              </mc:Choice>
              <mc:Fallback>
                <p:oleObj name="Prism 8" r:id="rId34" imgW="3517085" imgH="3265877" progId="Prism8.Document">
                  <p:embed/>
                  <p:pic>
                    <p:nvPicPr>
                      <p:cNvPr id="2" name="Objet 1">
                        <a:extLst>
                          <a:ext uri="{FF2B5EF4-FFF2-40B4-BE49-F238E27FC236}">
                            <a16:creationId xmlns:a16="http://schemas.microsoft.com/office/drawing/2014/main" id="{AD75F1AE-992D-7D91-7ABA-99DA95B6D647}"/>
                          </a:ext>
                        </a:extLst>
                      </p:cNvPr>
                      <p:cNvPicPr/>
                      <p:nvPr/>
                    </p:nvPicPr>
                    <p:blipFill>
                      <a:blip r:embed="rId35"/>
                      <a:stretch>
                        <a:fillRect/>
                      </a:stretch>
                    </p:blipFill>
                    <p:spPr>
                      <a:xfrm>
                        <a:off x="6480547" y="20734803"/>
                        <a:ext cx="3688848" cy="3427200"/>
                      </a:xfrm>
                      <a:prstGeom prst="rect">
                        <a:avLst/>
                      </a:prstGeom>
                    </p:spPr>
                  </p:pic>
                </p:oleObj>
              </mc:Fallback>
            </mc:AlternateContent>
          </a:graphicData>
        </a:graphic>
      </p:graphicFrame>
      <p:graphicFrame>
        <p:nvGraphicFramePr>
          <p:cNvPr id="422" name="Objet 421">
            <a:extLst>
              <a:ext uri="{FF2B5EF4-FFF2-40B4-BE49-F238E27FC236}">
                <a16:creationId xmlns:a16="http://schemas.microsoft.com/office/drawing/2014/main" id="{D9628086-691E-F7F1-CA0C-509719C42888}"/>
              </a:ext>
            </a:extLst>
          </p:cNvPr>
          <p:cNvGraphicFramePr>
            <a:graphicFrameLocks noChangeAspect="1"/>
          </p:cNvGraphicFramePr>
          <p:nvPr>
            <p:extLst>
              <p:ext uri="{D42A27DB-BD31-4B8C-83A1-F6EECF244321}">
                <p14:modId xmlns:p14="http://schemas.microsoft.com/office/powerpoint/2010/main" val="3938448429"/>
              </p:ext>
            </p:extLst>
          </p:nvPr>
        </p:nvGraphicFramePr>
        <p:xfrm>
          <a:off x="2348726" y="20697433"/>
          <a:ext cx="2519374" cy="2880000"/>
        </p:xfrm>
        <a:graphic>
          <a:graphicData uri="http://schemas.openxmlformats.org/presentationml/2006/ole">
            <mc:AlternateContent xmlns:mc="http://schemas.openxmlformats.org/markup-compatibility/2006">
              <mc:Choice xmlns:v="urn:schemas-microsoft-com:vml" Requires="v">
                <p:oleObj name="Prism 8" r:id="rId36" imgW="2395263" imgH="2738251" progId="Prism8.Document">
                  <p:embed/>
                </p:oleObj>
              </mc:Choice>
              <mc:Fallback>
                <p:oleObj name="Prism 8" r:id="rId36" imgW="2395263" imgH="2738251" progId="Prism8.Document">
                  <p:embed/>
                  <p:pic>
                    <p:nvPicPr>
                      <p:cNvPr id="53" name="Objet 52">
                        <a:extLst>
                          <a:ext uri="{FF2B5EF4-FFF2-40B4-BE49-F238E27FC236}">
                            <a16:creationId xmlns:a16="http://schemas.microsoft.com/office/drawing/2014/main" id="{F9342C95-D052-2B7F-62C4-7FD5A7F3DC4E}"/>
                          </a:ext>
                        </a:extLst>
                      </p:cNvPr>
                      <p:cNvPicPr/>
                      <p:nvPr/>
                    </p:nvPicPr>
                    <p:blipFill>
                      <a:blip r:embed="rId37"/>
                      <a:stretch>
                        <a:fillRect/>
                      </a:stretch>
                    </p:blipFill>
                    <p:spPr>
                      <a:xfrm>
                        <a:off x="2348726" y="20697433"/>
                        <a:ext cx="2519374" cy="2880000"/>
                      </a:xfrm>
                      <a:prstGeom prst="rect">
                        <a:avLst/>
                      </a:prstGeom>
                    </p:spPr>
                  </p:pic>
                </p:oleObj>
              </mc:Fallback>
            </mc:AlternateContent>
          </a:graphicData>
        </a:graphic>
      </p:graphicFrame>
      <p:sp>
        <p:nvSpPr>
          <p:cNvPr id="423" name="ZoneTexte 422">
            <a:extLst>
              <a:ext uri="{FF2B5EF4-FFF2-40B4-BE49-F238E27FC236}">
                <a16:creationId xmlns:a16="http://schemas.microsoft.com/office/drawing/2014/main" id="{EB631896-B61A-6D38-CD11-859271E5833E}"/>
              </a:ext>
            </a:extLst>
          </p:cNvPr>
          <p:cNvSpPr txBox="1"/>
          <p:nvPr/>
        </p:nvSpPr>
        <p:spPr>
          <a:xfrm>
            <a:off x="3868116" y="21514383"/>
            <a:ext cx="348172" cy="523220"/>
          </a:xfrm>
          <a:prstGeom prst="rect">
            <a:avLst/>
          </a:prstGeom>
          <a:noFill/>
        </p:spPr>
        <p:txBody>
          <a:bodyPr wrap="none" rtlCol="0">
            <a:spAutoFit/>
          </a:bodyPr>
          <a:lstStyle/>
          <a:p>
            <a:r>
              <a:rPr lang="fr-BE" sz="2800" b="1" dirty="0"/>
              <a:t>*</a:t>
            </a:r>
            <a:endParaRPr lang="fr-BE" sz="4800" b="1" dirty="0"/>
          </a:p>
        </p:txBody>
      </p:sp>
      <p:sp>
        <p:nvSpPr>
          <p:cNvPr id="1093" name="ZoneTexte 1092">
            <a:extLst>
              <a:ext uri="{FF2B5EF4-FFF2-40B4-BE49-F238E27FC236}">
                <a16:creationId xmlns:a16="http://schemas.microsoft.com/office/drawing/2014/main" id="{2C1CCD97-F024-EFD1-7758-FA4AB37AB71C}"/>
              </a:ext>
            </a:extLst>
          </p:cNvPr>
          <p:cNvSpPr txBox="1"/>
          <p:nvPr/>
        </p:nvSpPr>
        <p:spPr>
          <a:xfrm>
            <a:off x="26539936" y="17671385"/>
            <a:ext cx="184731" cy="646331"/>
          </a:xfrm>
          <a:prstGeom prst="rect">
            <a:avLst/>
          </a:prstGeom>
          <a:noFill/>
        </p:spPr>
        <p:txBody>
          <a:bodyPr wrap="none" rtlCol="0">
            <a:spAutoFit/>
          </a:bodyPr>
          <a:lstStyle/>
          <a:p>
            <a:endParaRPr lang="fr-BE" sz="3600" b="1" dirty="0"/>
          </a:p>
        </p:txBody>
      </p:sp>
      <p:sp>
        <p:nvSpPr>
          <p:cNvPr id="1125" name="ZoneTexte 1124">
            <a:extLst>
              <a:ext uri="{FF2B5EF4-FFF2-40B4-BE49-F238E27FC236}">
                <a16:creationId xmlns:a16="http://schemas.microsoft.com/office/drawing/2014/main" id="{7A3DE8EF-F94D-6824-300C-EF897DF03845}"/>
              </a:ext>
            </a:extLst>
          </p:cNvPr>
          <p:cNvSpPr txBox="1"/>
          <p:nvPr/>
        </p:nvSpPr>
        <p:spPr>
          <a:xfrm>
            <a:off x="17032545" y="15291019"/>
            <a:ext cx="439544" cy="584775"/>
          </a:xfrm>
          <a:prstGeom prst="rect">
            <a:avLst/>
          </a:prstGeom>
          <a:noFill/>
        </p:spPr>
        <p:txBody>
          <a:bodyPr wrap="none" rtlCol="0">
            <a:spAutoFit/>
          </a:bodyPr>
          <a:lstStyle/>
          <a:p>
            <a:r>
              <a:rPr lang="fr-BE" sz="3200" b="1" dirty="0"/>
              <a:t>A</a:t>
            </a:r>
            <a:endParaRPr lang="fr-BE" sz="3600" b="1" dirty="0"/>
          </a:p>
        </p:txBody>
      </p:sp>
      <p:sp>
        <p:nvSpPr>
          <p:cNvPr id="1129" name="ZoneTexte 1128">
            <a:extLst>
              <a:ext uri="{FF2B5EF4-FFF2-40B4-BE49-F238E27FC236}">
                <a16:creationId xmlns:a16="http://schemas.microsoft.com/office/drawing/2014/main" id="{5566EC88-5070-B980-B24E-7A084BFE6A86}"/>
              </a:ext>
            </a:extLst>
          </p:cNvPr>
          <p:cNvSpPr txBox="1"/>
          <p:nvPr/>
        </p:nvSpPr>
        <p:spPr>
          <a:xfrm>
            <a:off x="17040395" y="17439364"/>
            <a:ext cx="439544" cy="584775"/>
          </a:xfrm>
          <a:prstGeom prst="rect">
            <a:avLst/>
          </a:prstGeom>
          <a:noFill/>
        </p:spPr>
        <p:txBody>
          <a:bodyPr wrap="none" rtlCol="0">
            <a:spAutoFit/>
          </a:bodyPr>
          <a:lstStyle/>
          <a:p>
            <a:r>
              <a:rPr lang="fr-FR" sz="3200" b="1" dirty="0"/>
              <a:t>B</a:t>
            </a:r>
            <a:endParaRPr lang="fr-BE" sz="3600" b="1" dirty="0"/>
          </a:p>
        </p:txBody>
      </p:sp>
      <p:sp>
        <p:nvSpPr>
          <p:cNvPr id="1130" name="ZoneTexte 1129">
            <a:extLst>
              <a:ext uri="{FF2B5EF4-FFF2-40B4-BE49-F238E27FC236}">
                <a16:creationId xmlns:a16="http://schemas.microsoft.com/office/drawing/2014/main" id="{AA90CC02-60F3-C3B7-D1FE-7F7E89C7454B}"/>
              </a:ext>
            </a:extLst>
          </p:cNvPr>
          <p:cNvSpPr txBox="1"/>
          <p:nvPr/>
        </p:nvSpPr>
        <p:spPr>
          <a:xfrm>
            <a:off x="21511735" y="17448065"/>
            <a:ext cx="474810" cy="584775"/>
          </a:xfrm>
          <a:prstGeom prst="rect">
            <a:avLst/>
          </a:prstGeom>
          <a:noFill/>
        </p:spPr>
        <p:txBody>
          <a:bodyPr wrap="none" rtlCol="0">
            <a:spAutoFit/>
          </a:bodyPr>
          <a:lstStyle/>
          <a:p>
            <a:r>
              <a:rPr lang="fr-FR" sz="3200" b="1" dirty="0"/>
              <a:t>C</a:t>
            </a:r>
            <a:endParaRPr lang="fr-BE" sz="3600" b="1" dirty="0"/>
          </a:p>
        </p:txBody>
      </p:sp>
      <p:sp>
        <p:nvSpPr>
          <p:cNvPr id="1131" name="ZoneTexte 1130">
            <a:extLst>
              <a:ext uri="{FF2B5EF4-FFF2-40B4-BE49-F238E27FC236}">
                <a16:creationId xmlns:a16="http://schemas.microsoft.com/office/drawing/2014/main" id="{C4F94DDF-B472-B343-ECA3-CD1614CA2435}"/>
              </a:ext>
            </a:extLst>
          </p:cNvPr>
          <p:cNvSpPr txBox="1"/>
          <p:nvPr/>
        </p:nvSpPr>
        <p:spPr>
          <a:xfrm>
            <a:off x="26478933" y="17535025"/>
            <a:ext cx="474810" cy="584775"/>
          </a:xfrm>
          <a:prstGeom prst="rect">
            <a:avLst/>
          </a:prstGeom>
          <a:noFill/>
        </p:spPr>
        <p:txBody>
          <a:bodyPr wrap="none" rtlCol="0">
            <a:spAutoFit/>
          </a:bodyPr>
          <a:lstStyle/>
          <a:p>
            <a:r>
              <a:rPr lang="fr-FR" sz="3200" b="1" dirty="0"/>
              <a:t>D</a:t>
            </a:r>
            <a:endParaRPr lang="fr-BE" sz="3600" b="1" dirty="0"/>
          </a:p>
        </p:txBody>
      </p:sp>
      <p:sp>
        <p:nvSpPr>
          <p:cNvPr id="1132" name="ZoneTexte 1131">
            <a:extLst>
              <a:ext uri="{FF2B5EF4-FFF2-40B4-BE49-F238E27FC236}">
                <a16:creationId xmlns:a16="http://schemas.microsoft.com/office/drawing/2014/main" id="{19BE2674-AD79-C7C0-9505-ED203866C85D}"/>
              </a:ext>
            </a:extLst>
          </p:cNvPr>
          <p:cNvSpPr txBox="1"/>
          <p:nvPr/>
        </p:nvSpPr>
        <p:spPr>
          <a:xfrm>
            <a:off x="17028050" y="20648359"/>
            <a:ext cx="420308" cy="584775"/>
          </a:xfrm>
          <a:prstGeom prst="rect">
            <a:avLst/>
          </a:prstGeom>
          <a:noFill/>
        </p:spPr>
        <p:txBody>
          <a:bodyPr wrap="none" rtlCol="0">
            <a:spAutoFit/>
          </a:bodyPr>
          <a:lstStyle/>
          <a:p>
            <a:r>
              <a:rPr lang="fr-FR" sz="3200" b="1" dirty="0"/>
              <a:t>E</a:t>
            </a:r>
            <a:endParaRPr lang="fr-BE" sz="3600" b="1" dirty="0"/>
          </a:p>
        </p:txBody>
      </p:sp>
      <p:sp>
        <p:nvSpPr>
          <p:cNvPr id="1133" name="ZoneTexte 1132">
            <a:extLst>
              <a:ext uri="{FF2B5EF4-FFF2-40B4-BE49-F238E27FC236}">
                <a16:creationId xmlns:a16="http://schemas.microsoft.com/office/drawing/2014/main" id="{67B9684F-7F86-EACE-C924-1B5A5CC1A9B7}"/>
              </a:ext>
            </a:extLst>
          </p:cNvPr>
          <p:cNvSpPr txBox="1"/>
          <p:nvPr/>
        </p:nvSpPr>
        <p:spPr>
          <a:xfrm>
            <a:off x="21499390" y="20657060"/>
            <a:ext cx="404278" cy="584775"/>
          </a:xfrm>
          <a:prstGeom prst="rect">
            <a:avLst/>
          </a:prstGeom>
          <a:noFill/>
        </p:spPr>
        <p:txBody>
          <a:bodyPr wrap="none" rtlCol="0">
            <a:spAutoFit/>
          </a:bodyPr>
          <a:lstStyle/>
          <a:p>
            <a:r>
              <a:rPr lang="fr-FR" sz="3200" b="1" dirty="0"/>
              <a:t>F</a:t>
            </a:r>
            <a:endParaRPr lang="fr-BE" sz="3600" b="1" dirty="0"/>
          </a:p>
        </p:txBody>
      </p:sp>
      <p:sp>
        <p:nvSpPr>
          <p:cNvPr id="1134" name="ZoneTexte 1133">
            <a:extLst>
              <a:ext uri="{FF2B5EF4-FFF2-40B4-BE49-F238E27FC236}">
                <a16:creationId xmlns:a16="http://schemas.microsoft.com/office/drawing/2014/main" id="{826E0011-2C16-B6BC-1BED-9C2B62BF4D3E}"/>
              </a:ext>
            </a:extLst>
          </p:cNvPr>
          <p:cNvSpPr txBox="1"/>
          <p:nvPr/>
        </p:nvSpPr>
        <p:spPr>
          <a:xfrm>
            <a:off x="26466588" y="20744020"/>
            <a:ext cx="479618" cy="584775"/>
          </a:xfrm>
          <a:prstGeom prst="rect">
            <a:avLst/>
          </a:prstGeom>
          <a:noFill/>
        </p:spPr>
        <p:txBody>
          <a:bodyPr wrap="none" rtlCol="0">
            <a:spAutoFit/>
          </a:bodyPr>
          <a:lstStyle/>
          <a:p>
            <a:r>
              <a:rPr lang="fr-FR" sz="3200" b="1" dirty="0"/>
              <a:t>G</a:t>
            </a:r>
            <a:endParaRPr lang="fr-BE" sz="3600" b="1" dirty="0"/>
          </a:p>
        </p:txBody>
      </p:sp>
      <p:graphicFrame>
        <p:nvGraphicFramePr>
          <p:cNvPr id="1138" name="Objet 1137">
            <a:extLst>
              <a:ext uri="{FF2B5EF4-FFF2-40B4-BE49-F238E27FC236}">
                <a16:creationId xmlns:a16="http://schemas.microsoft.com/office/drawing/2014/main" id="{86716598-25CF-61EB-B6A2-2D062BF97C3C}"/>
              </a:ext>
            </a:extLst>
          </p:cNvPr>
          <p:cNvGraphicFramePr>
            <a:graphicFrameLocks noChangeAspect="1"/>
          </p:cNvGraphicFramePr>
          <p:nvPr>
            <p:extLst>
              <p:ext uri="{D42A27DB-BD31-4B8C-83A1-F6EECF244321}">
                <p14:modId xmlns:p14="http://schemas.microsoft.com/office/powerpoint/2010/main" val="2622801909"/>
              </p:ext>
            </p:extLst>
          </p:nvPr>
        </p:nvGraphicFramePr>
        <p:xfrm>
          <a:off x="27143652" y="20718361"/>
          <a:ext cx="3696001" cy="3427200"/>
        </p:xfrm>
        <a:graphic>
          <a:graphicData uri="http://schemas.openxmlformats.org/presentationml/2006/ole">
            <mc:AlternateContent xmlns:mc="http://schemas.openxmlformats.org/markup-compatibility/2006">
              <mc:Choice xmlns:v="urn:schemas-microsoft-com:vml" Requires="v">
                <p:oleObj name="Prism 8" r:id="rId38" imgW="3518886" imgH="3265877" progId="Prism8.Document">
                  <p:embed/>
                </p:oleObj>
              </mc:Choice>
              <mc:Fallback>
                <p:oleObj name="Prism 8" r:id="rId38" imgW="3518886" imgH="3265877" progId="Prism8.Document">
                  <p:embed/>
                  <p:pic>
                    <p:nvPicPr>
                      <p:cNvPr id="39" name="Objet 38">
                        <a:extLst>
                          <a:ext uri="{FF2B5EF4-FFF2-40B4-BE49-F238E27FC236}">
                            <a16:creationId xmlns:a16="http://schemas.microsoft.com/office/drawing/2014/main" id="{62E83A87-1846-2C26-D47C-1A25D7304EB9}"/>
                          </a:ext>
                        </a:extLst>
                      </p:cNvPr>
                      <p:cNvPicPr/>
                      <p:nvPr/>
                    </p:nvPicPr>
                    <p:blipFill>
                      <a:blip r:embed="rId39"/>
                      <a:stretch>
                        <a:fillRect/>
                      </a:stretch>
                    </p:blipFill>
                    <p:spPr>
                      <a:xfrm>
                        <a:off x="27143652" y="20718361"/>
                        <a:ext cx="3696001" cy="3427200"/>
                      </a:xfrm>
                      <a:prstGeom prst="rect">
                        <a:avLst/>
                      </a:prstGeom>
                      <a:ln>
                        <a:noFill/>
                      </a:ln>
                    </p:spPr>
                  </p:pic>
                </p:oleObj>
              </mc:Fallback>
            </mc:AlternateContent>
          </a:graphicData>
        </a:graphic>
      </p:graphicFrame>
      <p:graphicFrame>
        <p:nvGraphicFramePr>
          <p:cNvPr id="1139" name="Objet 1138">
            <a:extLst>
              <a:ext uri="{FF2B5EF4-FFF2-40B4-BE49-F238E27FC236}">
                <a16:creationId xmlns:a16="http://schemas.microsoft.com/office/drawing/2014/main" id="{8A1E0942-73FB-7F58-9C52-E3BB53E85F1A}"/>
              </a:ext>
            </a:extLst>
          </p:cNvPr>
          <p:cNvGraphicFramePr>
            <a:graphicFrameLocks noChangeAspect="1"/>
          </p:cNvGraphicFramePr>
          <p:nvPr>
            <p:extLst>
              <p:ext uri="{D42A27DB-BD31-4B8C-83A1-F6EECF244321}">
                <p14:modId xmlns:p14="http://schemas.microsoft.com/office/powerpoint/2010/main" val="1224169752"/>
              </p:ext>
            </p:extLst>
          </p:nvPr>
        </p:nvGraphicFramePr>
        <p:xfrm>
          <a:off x="22149866" y="20683873"/>
          <a:ext cx="3688848" cy="3427200"/>
        </p:xfrm>
        <a:graphic>
          <a:graphicData uri="http://schemas.openxmlformats.org/presentationml/2006/ole">
            <mc:AlternateContent xmlns:mc="http://schemas.openxmlformats.org/markup-compatibility/2006">
              <mc:Choice xmlns:v="urn:schemas-microsoft-com:vml" Requires="v">
                <p:oleObj name="Prism 8" r:id="rId40" imgW="3517085" imgH="3265877" progId="Prism8.Document">
                  <p:embed/>
                </p:oleObj>
              </mc:Choice>
              <mc:Fallback>
                <p:oleObj name="Prism 8" r:id="rId40" imgW="3517085" imgH="3265877" progId="Prism8.Document">
                  <p:embed/>
                  <p:pic>
                    <p:nvPicPr>
                      <p:cNvPr id="38" name="Objet 37">
                        <a:extLst>
                          <a:ext uri="{FF2B5EF4-FFF2-40B4-BE49-F238E27FC236}">
                            <a16:creationId xmlns:a16="http://schemas.microsoft.com/office/drawing/2014/main" id="{377EB869-9D1C-BBDD-E526-711B48F9174E}"/>
                          </a:ext>
                        </a:extLst>
                      </p:cNvPr>
                      <p:cNvPicPr/>
                      <p:nvPr/>
                    </p:nvPicPr>
                    <p:blipFill>
                      <a:blip r:embed="rId41"/>
                      <a:stretch>
                        <a:fillRect/>
                      </a:stretch>
                    </p:blipFill>
                    <p:spPr>
                      <a:xfrm>
                        <a:off x="22149866" y="20683873"/>
                        <a:ext cx="3688848" cy="3427200"/>
                      </a:xfrm>
                      <a:prstGeom prst="rect">
                        <a:avLst/>
                      </a:prstGeom>
                      <a:ln>
                        <a:noFill/>
                      </a:ln>
                    </p:spPr>
                  </p:pic>
                </p:oleObj>
              </mc:Fallback>
            </mc:AlternateContent>
          </a:graphicData>
        </a:graphic>
      </p:graphicFrame>
      <p:pic>
        <p:nvPicPr>
          <p:cNvPr id="1141" name="Image 1140">
            <a:extLst>
              <a:ext uri="{FF2B5EF4-FFF2-40B4-BE49-F238E27FC236}">
                <a16:creationId xmlns:a16="http://schemas.microsoft.com/office/drawing/2014/main" id="{B37553BB-E179-51AC-B066-0CB44DC0E9A3}"/>
              </a:ext>
            </a:extLst>
          </p:cNvPr>
          <p:cNvPicPr>
            <a:picLocks noChangeAspect="1"/>
          </p:cNvPicPr>
          <p:nvPr/>
        </p:nvPicPr>
        <p:blipFill>
          <a:blip r:embed="rId42"/>
          <a:stretch>
            <a:fillRect/>
          </a:stretch>
        </p:blipFill>
        <p:spPr>
          <a:xfrm>
            <a:off x="30236917" y="47725620"/>
            <a:ext cx="1203220" cy="1086909"/>
          </a:xfrm>
          <a:prstGeom prst="rect">
            <a:avLst/>
          </a:prstGeom>
        </p:spPr>
      </p:pic>
      <p:sp>
        <p:nvSpPr>
          <p:cNvPr id="1166" name="ZoneTexte 1165">
            <a:extLst>
              <a:ext uri="{FF2B5EF4-FFF2-40B4-BE49-F238E27FC236}">
                <a16:creationId xmlns:a16="http://schemas.microsoft.com/office/drawing/2014/main" id="{AAA4F78C-4B74-3D60-85EB-0EFB3D36D474}"/>
              </a:ext>
            </a:extLst>
          </p:cNvPr>
          <p:cNvSpPr txBox="1"/>
          <p:nvPr/>
        </p:nvSpPr>
        <p:spPr>
          <a:xfrm>
            <a:off x="15539596" y="35641470"/>
            <a:ext cx="15763309" cy="2862322"/>
          </a:xfrm>
          <a:prstGeom prst="rect">
            <a:avLst/>
          </a:prstGeom>
          <a:noFill/>
        </p:spPr>
        <p:txBody>
          <a:bodyPr wrap="square">
            <a:spAutoFit/>
          </a:bodyPr>
          <a:lstStyle/>
          <a:p>
            <a:pPr algn="just"/>
            <a:r>
              <a:rPr lang="fr-BE" sz="2000" b="1" u="sng" dirty="0">
                <a:latin typeface="Aptos" panose="020B0004020202020204" pitchFamily="34" charset="0"/>
                <a:cs typeface="Arial" panose="020B0604020202020204" pitchFamily="34" charset="0"/>
              </a:rPr>
              <a:t>Figure 4: </a:t>
            </a:r>
            <a:r>
              <a:rPr lang="fr-BE" sz="2000" b="1" dirty="0" err="1">
                <a:latin typeface="Aptos" panose="020B0004020202020204" pitchFamily="34" charset="0"/>
                <a:cs typeface="Arial" panose="020B0604020202020204" pitchFamily="34" charset="0"/>
              </a:rPr>
              <a:t>Effect</a:t>
            </a:r>
            <a:r>
              <a:rPr lang="fr-BE" sz="2000" b="1" dirty="0">
                <a:latin typeface="Aptos" panose="020B0004020202020204" pitchFamily="34" charset="0"/>
                <a:cs typeface="Arial" panose="020B0604020202020204" pitchFamily="34" charset="0"/>
              </a:rPr>
              <a:t> of SIH on </a:t>
            </a:r>
            <a:r>
              <a:rPr lang="fr-BE" sz="2000" b="1" dirty="0" err="1">
                <a:latin typeface="Aptos" panose="020B0004020202020204" pitchFamily="34" charset="0"/>
                <a:cs typeface="Arial" panose="020B0604020202020204" pitchFamily="34" charset="0"/>
              </a:rPr>
              <a:t>myogenic</a:t>
            </a:r>
            <a:r>
              <a:rPr lang="fr-BE" sz="2000" b="1" dirty="0">
                <a:latin typeface="Aptos" panose="020B0004020202020204" pitchFamily="34" charset="0"/>
                <a:cs typeface="Arial" panose="020B0604020202020204" pitchFamily="34" charset="0"/>
              </a:rPr>
              <a:t> marker expression in </a:t>
            </a:r>
            <a:r>
              <a:rPr lang="fr-BE" sz="2000" b="1" dirty="0" err="1">
                <a:latin typeface="Aptos" panose="020B0004020202020204" pitchFamily="34" charset="0"/>
                <a:cs typeface="Arial" panose="020B0604020202020204" pitchFamily="34" charset="0"/>
              </a:rPr>
              <a:t>soleus</a:t>
            </a:r>
            <a:r>
              <a:rPr lang="fr-BE" sz="2000" b="1" dirty="0">
                <a:latin typeface="Aptos" panose="020B0004020202020204" pitchFamily="34" charset="0"/>
                <a:cs typeface="Arial" panose="020B0604020202020204" pitchFamily="34" charset="0"/>
              </a:rPr>
              <a:t> and TA muscles. </a:t>
            </a:r>
            <a:r>
              <a:rPr lang="fr-BE" sz="2000" dirty="0">
                <a:latin typeface="Aptos" panose="020B0004020202020204" pitchFamily="34" charset="0"/>
                <a:cs typeface="Arial" panose="020B0604020202020204" pitchFamily="34" charset="0"/>
              </a:rPr>
              <a:t>(A-D) RT-</a:t>
            </a:r>
            <a:r>
              <a:rPr lang="fr-BE" sz="2000" dirty="0" err="1">
                <a:latin typeface="Aptos" panose="020B0004020202020204" pitchFamily="34" charset="0"/>
                <a:cs typeface="Arial" panose="020B0604020202020204" pitchFamily="34" charset="0"/>
              </a:rPr>
              <a:t>qPCR</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performed</a:t>
            </a:r>
            <a:r>
              <a:rPr lang="fr-BE" sz="2000" dirty="0">
                <a:latin typeface="Aptos" panose="020B0004020202020204" pitchFamily="34" charset="0"/>
                <a:cs typeface="Arial" panose="020B0604020202020204" pitchFamily="34" charset="0"/>
              </a:rPr>
              <a:t> on the </a:t>
            </a:r>
            <a:r>
              <a:rPr lang="fr-BE" sz="2000" dirty="0" err="1">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muscle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the </a:t>
            </a:r>
            <a:r>
              <a:rPr lang="el-GR" sz="2000" dirty="0">
                <a:latin typeface="Aptos" panose="020B0004020202020204" pitchFamily="34" charset="0"/>
                <a:cs typeface="Arial" panose="020B0604020202020204" pitchFamily="34" charset="0"/>
              </a:rPr>
              <a:t>ΔΔ</a:t>
            </a:r>
            <a:r>
              <a:rPr lang="fr-BE" sz="2000" dirty="0">
                <a:latin typeface="Aptos" panose="020B0004020202020204" pitchFamily="34" charset="0"/>
                <a:cs typeface="Arial" panose="020B0604020202020204" pitchFamily="34" charset="0"/>
              </a:rPr>
              <a:t>Ct </a:t>
            </a:r>
            <a:r>
              <a:rPr lang="fr-BE" sz="2000" dirty="0" err="1">
                <a:latin typeface="Aptos" panose="020B0004020202020204" pitchFamily="34" charset="0"/>
                <a:cs typeface="Arial" panose="020B0604020202020204" pitchFamily="34" charset="0"/>
              </a:rPr>
              <a:t>method</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housekeeping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gene</a:t>
            </a:r>
            <a:r>
              <a:rPr lang="fr-BE" sz="2000" dirty="0">
                <a:latin typeface="Aptos" panose="020B0004020202020204" pitchFamily="34" charset="0"/>
                <a:cs typeface="Arial" panose="020B0604020202020204" pitchFamily="34" charset="0"/>
              </a:rPr>
              <a:t>: Rplp0; data </a:t>
            </a:r>
            <a:r>
              <a:rPr lang="fr-BE" sz="2000" dirty="0" err="1">
                <a:latin typeface="Aptos" panose="020B0004020202020204" pitchFamily="34" charset="0"/>
                <a:cs typeface="Arial" panose="020B0604020202020204" pitchFamily="34" charset="0"/>
              </a:rPr>
              <a:t>normalised</a:t>
            </a:r>
            <a:r>
              <a:rPr lang="fr-BE" sz="2000" dirty="0">
                <a:latin typeface="Aptos" panose="020B0004020202020204" pitchFamily="34" charset="0"/>
                <a:cs typeface="Arial" panose="020B0604020202020204" pitchFamily="34" charset="0"/>
              </a:rPr>
              <a:t> to CTL). (A) Pax7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PAX7) expression in the </a:t>
            </a:r>
            <a:r>
              <a:rPr lang="fr-BE" sz="2000" dirty="0" err="1">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NS (CTL: n=4-12; SIH: n=5-12). (B) Myf5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MYF5) expression in the </a:t>
            </a:r>
            <a:r>
              <a:rPr lang="fr-BE" sz="2000" dirty="0" err="1">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NS (CTL: n=4-12; SIH: n=5-12). (C) Myod1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MYOD1) expression in the </a:t>
            </a:r>
            <a:r>
              <a:rPr lang="fr-BE" sz="2000" dirty="0" err="1">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NS (CTL: n=4-12; SIH: n=5-12). (D) </a:t>
            </a:r>
            <a:r>
              <a:rPr lang="fr-BE" sz="2000" dirty="0" err="1">
                <a:latin typeface="Aptos" panose="020B0004020202020204" pitchFamily="34" charset="0"/>
                <a:cs typeface="Arial" panose="020B0604020202020204" pitchFamily="34" charset="0"/>
              </a:rPr>
              <a:t>Myog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MYOG) expression in the </a:t>
            </a:r>
            <a:r>
              <a:rPr lang="fr-BE" sz="2000" dirty="0" err="1">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NS (CTL: n=4-12; SIH: n=5-12). (E-H) RT-</a:t>
            </a:r>
            <a:r>
              <a:rPr lang="fr-BE" sz="2000" dirty="0" err="1">
                <a:latin typeface="Aptos" panose="020B0004020202020204" pitchFamily="34" charset="0"/>
                <a:cs typeface="Arial" panose="020B0604020202020204" pitchFamily="34" charset="0"/>
              </a:rPr>
              <a:t>qPCR</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performed</a:t>
            </a:r>
            <a:r>
              <a:rPr lang="fr-BE" sz="2000" dirty="0">
                <a:latin typeface="Aptos" panose="020B0004020202020204" pitchFamily="34" charset="0"/>
                <a:cs typeface="Arial" panose="020B0604020202020204" pitchFamily="34" charset="0"/>
              </a:rPr>
              <a:t> on the TA muscle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the </a:t>
            </a:r>
            <a:r>
              <a:rPr lang="el-GR" sz="2000" dirty="0">
                <a:latin typeface="Aptos" panose="020B0004020202020204" pitchFamily="34" charset="0"/>
                <a:cs typeface="Arial" panose="020B0604020202020204" pitchFamily="34" charset="0"/>
              </a:rPr>
              <a:t>ΔΔ</a:t>
            </a:r>
            <a:r>
              <a:rPr lang="fr-BE" sz="2000" dirty="0">
                <a:latin typeface="Aptos" panose="020B0004020202020204" pitchFamily="34" charset="0"/>
                <a:cs typeface="Arial" panose="020B0604020202020204" pitchFamily="34" charset="0"/>
              </a:rPr>
              <a:t>Ct </a:t>
            </a:r>
            <a:r>
              <a:rPr lang="fr-BE" sz="2000" dirty="0" err="1">
                <a:latin typeface="Aptos" panose="020B0004020202020204" pitchFamily="34" charset="0"/>
                <a:cs typeface="Arial" panose="020B0604020202020204" pitchFamily="34" charset="0"/>
              </a:rPr>
              <a:t>method</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housekeeping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gene</a:t>
            </a:r>
            <a:r>
              <a:rPr lang="fr-BE" sz="2000" dirty="0">
                <a:latin typeface="Aptos" panose="020B0004020202020204" pitchFamily="34" charset="0"/>
                <a:cs typeface="Arial" panose="020B0604020202020204" pitchFamily="34" charset="0"/>
              </a:rPr>
              <a:t>: Rplp0; data </a:t>
            </a:r>
            <a:r>
              <a:rPr lang="fr-BE" sz="2000" dirty="0" err="1">
                <a:latin typeface="Aptos" panose="020B0004020202020204" pitchFamily="34" charset="0"/>
                <a:cs typeface="Arial" panose="020B0604020202020204" pitchFamily="34" charset="0"/>
              </a:rPr>
              <a:t>normalised</a:t>
            </a:r>
            <a:r>
              <a:rPr lang="fr-BE" sz="2000" dirty="0">
                <a:latin typeface="Aptos" panose="020B0004020202020204" pitchFamily="34" charset="0"/>
                <a:cs typeface="Arial" panose="020B0604020202020204" pitchFamily="34" charset="0"/>
              </a:rPr>
              <a:t> to CTL). (E) Pax7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PAX7) expression in the TA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NS (CTL: n=4-12; SIH: n=5-12). (F) Myf5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MYF5) expression in the TA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NS (CTL: n=4-12; SIH: n=5-12). (G) Myod1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MYOD1) expression in the TA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0.001, 5d and 35d vs CTL (CTL: n=4-12; SIH: n=5-12). (H) </a:t>
            </a:r>
            <a:r>
              <a:rPr lang="fr-BE" sz="2000" dirty="0" err="1">
                <a:latin typeface="Aptos" panose="020B0004020202020204" pitchFamily="34" charset="0"/>
                <a:cs typeface="Arial" panose="020B0604020202020204" pitchFamily="34" charset="0"/>
              </a:rPr>
              <a:t>Myog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MYOG) expression in the TA muscle;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0.001, 5d vs CTL (CTL: n=4-12; SIH: n=5-12).</a:t>
            </a:r>
            <a:endParaRPr lang="pt-BR" sz="2000" dirty="0">
              <a:latin typeface="Aptos" panose="020B0004020202020204" pitchFamily="34" charset="0"/>
              <a:cs typeface="Arial" panose="020B0604020202020204" pitchFamily="34" charset="0"/>
            </a:endParaRPr>
          </a:p>
        </p:txBody>
      </p:sp>
      <p:pic>
        <p:nvPicPr>
          <p:cNvPr id="56" name="Image 55">
            <a:extLst>
              <a:ext uri="{FF2B5EF4-FFF2-40B4-BE49-F238E27FC236}">
                <a16:creationId xmlns:a16="http://schemas.microsoft.com/office/drawing/2014/main" id="{D1171C40-9ECD-4AA1-1CA8-52637E52BB91}"/>
              </a:ext>
            </a:extLst>
          </p:cNvPr>
          <p:cNvPicPr>
            <a:picLocks noChangeAspect="1"/>
          </p:cNvPicPr>
          <p:nvPr/>
        </p:nvPicPr>
        <p:blipFill>
          <a:blip r:embed="rId43"/>
          <a:stretch>
            <a:fillRect/>
          </a:stretch>
        </p:blipFill>
        <p:spPr>
          <a:xfrm>
            <a:off x="16543551" y="28225123"/>
            <a:ext cx="13786402" cy="7125686"/>
          </a:xfrm>
          <a:prstGeom prst="rect">
            <a:avLst/>
          </a:prstGeom>
        </p:spPr>
      </p:pic>
      <p:sp>
        <p:nvSpPr>
          <p:cNvPr id="62" name="Rectangle : coins arrondis 61">
            <a:extLst>
              <a:ext uri="{FF2B5EF4-FFF2-40B4-BE49-F238E27FC236}">
                <a16:creationId xmlns:a16="http://schemas.microsoft.com/office/drawing/2014/main" id="{21EDAAE7-4023-CD6B-46A8-2B0D30E9EC0F}"/>
              </a:ext>
            </a:extLst>
          </p:cNvPr>
          <p:cNvSpPr/>
          <p:nvPr/>
        </p:nvSpPr>
        <p:spPr>
          <a:xfrm>
            <a:off x="746514" y="27379365"/>
            <a:ext cx="14060867" cy="11507687"/>
          </a:xfrm>
          <a:prstGeom prst="roundRect">
            <a:avLst>
              <a:gd name="adj" fmla="val 6386"/>
            </a:avLst>
          </a:prstGeom>
          <a:noFill/>
          <a:ln w="76200">
            <a:solidFill>
              <a:srgbClr val="00A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3" name="Rectangle : coins arrondis 62">
            <a:extLst>
              <a:ext uri="{FF2B5EF4-FFF2-40B4-BE49-F238E27FC236}">
                <a16:creationId xmlns:a16="http://schemas.microsoft.com/office/drawing/2014/main" id="{40862570-EF88-D998-A952-317E1FAA8F68}"/>
              </a:ext>
            </a:extLst>
          </p:cNvPr>
          <p:cNvSpPr/>
          <p:nvPr/>
        </p:nvSpPr>
        <p:spPr>
          <a:xfrm>
            <a:off x="2695823" y="27008911"/>
            <a:ext cx="10162249" cy="856034"/>
          </a:xfrm>
          <a:prstGeom prst="roundRect">
            <a:avLst/>
          </a:prstGeom>
          <a:solidFill>
            <a:srgbClr val="DDF9FF"/>
          </a:solidFill>
          <a:ln w="57150">
            <a:solidFill>
              <a:srgbClr val="00AB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Arial" panose="020B0604020202020204" pitchFamily="34" charset="0"/>
                <a:cs typeface="Arial" panose="020B0604020202020204" pitchFamily="34" charset="0"/>
              </a:rPr>
              <a:t>HIF1 </a:t>
            </a:r>
            <a:r>
              <a:rPr lang="fr-FR" sz="2400" b="1" dirty="0" err="1">
                <a:solidFill>
                  <a:schemeClr val="tx1"/>
                </a:solidFill>
                <a:latin typeface="Arial" panose="020B0604020202020204" pitchFamily="34" charset="0"/>
                <a:cs typeface="Arial" panose="020B0604020202020204" pitchFamily="34" charset="0"/>
              </a:rPr>
              <a:t>target</a:t>
            </a:r>
            <a:r>
              <a:rPr lang="fr-FR" sz="2400" b="1" dirty="0">
                <a:solidFill>
                  <a:schemeClr val="tx1"/>
                </a:solidFill>
                <a:latin typeface="Arial" panose="020B0604020202020204" pitchFamily="34" charset="0"/>
                <a:cs typeface="Arial" panose="020B0604020202020204" pitchFamily="34" charset="0"/>
              </a:rPr>
              <a:t> </a:t>
            </a:r>
            <a:r>
              <a:rPr lang="fr-FR" sz="2400" b="1" dirty="0" err="1">
                <a:solidFill>
                  <a:schemeClr val="tx1"/>
                </a:solidFill>
                <a:latin typeface="Arial" panose="020B0604020202020204" pitchFamily="34" charset="0"/>
                <a:cs typeface="Arial" panose="020B0604020202020204" pitchFamily="34" charset="0"/>
              </a:rPr>
              <a:t>gene</a:t>
            </a:r>
            <a:r>
              <a:rPr lang="fr-FR" sz="2400" b="1" dirty="0">
                <a:solidFill>
                  <a:schemeClr val="tx1"/>
                </a:solidFill>
                <a:latin typeface="Arial" panose="020B0604020202020204" pitchFamily="34" charset="0"/>
                <a:cs typeface="Arial" panose="020B0604020202020204" pitchFamily="34" charset="0"/>
              </a:rPr>
              <a:t> expression in the SIH model</a:t>
            </a:r>
            <a:endParaRPr lang="fr-BE" sz="2400" b="1" dirty="0">
              <a:solidFill>
                <a:schemeClr val="tx1"/>
              </a:solidFill>
              <a:latin typeface="Arial" panose="020B0604020202020204" pitchFamily="34" charset="0"/>
              <a:cs typeface="Arial" panose="020B0604020202020204" pitchFamily="34" charset="0"/>
            </a:endParaRPr>
          </a:p>
        </p:txBody>
      </p:sp>
      <p:pic>
        <p:nvPicPr>
          <p:cNvPr id="64" name="Image 63">
            <a:extLst>
              <a:ext uri="{FF2B5EF4-FFF2-40B4-BE49-F238E27FC236}">
                <a16:creationId xmlns:a16="http://schemas.microsoft.com/office/drawing/2014/main" id="{E9D9CF64-D161-03DD-4498-C40399F8773A}"/>
              </a:ext>
            </a:extLst>
          </p:cNvPr>
          <p:cNvPicPr>
            <a:picLocks noChangeAspect="1"/>
          </p:cNvPicPr>
          <p:nvPr/>
        </p:nvPicPr>
        <p:blipFill>
          <a:blip r:embed="rId44"/>
          <a:stretch>
            <a:fillRect/>
          </a:stretch>
        </p:blipFill>
        <p:spPr>
          <a:xfrm>
            <a:off x="2822510" y="28202651"/>
            <a:ext cx="9898071" cy="7019666"/>
          </a:xfrm>
          <a:prstGeom prst="rect">
            <a:avLst/>
          </a:prstGeom>
        </p:spPr>
      </p:pic>
      <p:sp>
        <p:nvSpPr>
          <p:cNvPr id="67" name="ZoneTexte 66">
            <a:extLst>
              <a:ext uri="{FF2B5EF4-FFF2-40B4-BE49-F238E27FC236}">
                <a16:creationId xmlns:a16="http://schemas.microsoft.com/office/drawing/2014/main" id="{50D988B1-9517-5B27-CC35-BA6BC230A235}"/>
              </a:ext>
            </a:extLst>
          </p:cNvPr>
          <p:cNvSpPr txBox="1"/>
          <p:nvPr/>
        </p:nvSpPr>
        <p:spPr>
          <a:xfrm>
            <a:off x="1034673" y="35605570"/>
            <a:ext cx="13528346" cy="3170099"/>
          </a:xfrm>
          <a:prstGeom prst="rect">
            <a:avLst/>
          </a:prstGeom>
          <a:noFill/>
        </p:spPr>
        <p:txBody>
          <a:bodyPr wrap="square">
            <a:spAutoFit/>
          </a:bodyPr>
          <a:lstStyle/>
          <a:p>
            <a:pPr algn="just"/>
            <a:r>
              <a:rPr lang="fr-BE" sz="2000" b="1" u="sng" dirty="0">
                <a:latin typeface="Aptos" panose="020B0004020202020204" pitchFamily="34" charset="0"/>
                <a:cs typeface="Arial" panose="020B0604020202020204" pitchFamily="34" charset="0"/>
              </a:rPr>
              <a:t>Figure 3: </a:t>
            </a:r>
            <a:r>
              <a:rPr lang="fr-BE" sz="2000" b="1" dirty="0" err="1">
                <a:latin typeface="Aptos" panose="020B0004020202020204" pitchFamily="34" charset="0"/>
                <a:cs typeface="Arial" panose="020B0604020202020204" pitchFamily="34" charset="0"/>
              </a:rPr>
              <a:t>Effect</a:t>
            </a:r>
            <a:r>
              <a:rPr lang="fr-BE" sz="2000" b="1" dirty="0">
                <a:latin typeface="Aptos" panose="020B0004020202020204" pitchFamily="34" charset="0"/>
                <a:cs typeface="Arial" panose="020B0604020202020204" pitchFamily="34" charset="0"/>
              </a:rPr>
              <a:t> of SIH </a:t>
            </a:r>
            <a:r>
              <a:rPr lang="fr-BE" sz="2000" b="1" dirty="0" err="1">
                <a:latin typeface="Aptos" panose="020B0004020202020204" pitchFamily="34" charset="0"/>
                <a:cs typeface="Arial" panose="020B0604020202020204" pitchFamily="34" charset="0"/>
              </a:rPr>
              <a:t>exposure</a:t>
            </a:r>
            <a:r>
              <a:rPr lang="fr-BE" sz="2000" b="1" dirty="0">
                <a:latin typeface="Aptos" panose="020B0004020202020204" pitchFamily="34" charset="0"/>
                <a:cs typeface="Arial" panose="020B0604020202020204" pitchFamily="34" charset="0"/>
              </a:rPr>
              <a:t> overtime on the expression of HIF1</a:t>
            </a:r>
            <a:r>
              <a:rPr lang="el-GR" sz="2000" b="1" dirty="0">
                <a:latin typeface="Aptos" panose="020B0004020202020204" pitchFamily="34" charset="0"/>
                <a:cs typeface="Arial" panose="020B0604020202020204" pitchFamily="34" charset="0"/>
              </a:rPr>
              <a:t> </a:t>
            </a:r>
            <a:r>
              <a:rPr lang="fr-BE" sz="2000" b="1" dirty="0" err="1">
                <a:latin typeface="Aptos" panose="020B0004020202020204" pitchFamily="34" charset="0"/>
                <a:cs typeface="Arial" panose="020B0604020202020204" pitchFamily="34" charset="0"/>
              </a:rPr>
              <a:t>target</a:t>
            </a:r>
            <a:r>
              <a:rPr lang="fr-BE" sz="2000" b="1" dirty="0">
                <a:latin typeface="Aptos" panose="020B0004020202020204" pitchFamily="34" charset="0"/>
                <a:cs typeface="Arial" panose="020B0604020202020204" pitchFamily="34" charset="0"/>
              </a:rPr>
              <a:t> </a:t>
            </a:r>
            <a:r>
              <a:rPr lang="fr-BE" sz="2000" b="1" dirty="0" err="1">
                <a:latin typeface="Aptos" panose="020B0004020202020204" pitchFamily="34" charset="0"/>
                <a:cs typeface="Arial" panose="020B0604020202020204" pitchFamily="34" charset="0"/>
              </a:rPr>
              <a:t>genes</a:t>
            </a:r>
            <a:r>
              <a:rPr lang="fr-BE" sz="2000" b="1" dirty="0">
                <a:latin typeface="Aptos" panose="020B0004020202020204" pitchFamily="34" charset="0"/>
                <a:cs typeface="Arial" panose="020B0604020202020204" pitchFamily="34" charset="0"/>
              </a:rPr>
              <a:t> and </a:t>
            </a:r>
            <a:r>
              <a:rPr lang="fr-BE" sz="2000" b="1" dirty="0" err="1">
                <a:latin typeface="Aptos" panose="020B0004020202020204" pitchFamily="34" charset="0"/>
                <a:cs typeface="Arial" panose="020B0604020202020204" pitchFamily="34" charset="0"/>
              </a:rPr>
              <a:t>modulators</a:t>
            </a:r>
            <a:r>
              <a:rPr lang="fr-BE" sz="2000" b="1" dirty="0">
                <a:latin typeface="Aptos" panose="020B0004020202020204" pitchFamily="34" charset="0"/>
                <a:cs typeface="Arial" panose="020B0604020202020204" pitchFamily="34" charset="0"/>
              </a:rPr>
              <a:t> of cellular </a:t>
            </a:r>
            <a:r>
              <a:rPr lang="fr-BE" sz="2000" b="1" dirty="0" err="1">
                <a:latin typeface="Aptos" panose="020B0004020202020204" pitchFamily="34" charset="0"/>
                <a:cs typeface="Arial" panose="020B0604020202020204" pitchFamily="34" charset="0"/>
              </a:rPr>
              <a:t>response</a:t>
            </a:r>
            <a:r>
              <a:rPr lang="fr-BE" sz="2000" b="1" dirty="0">
                <a:latin typeface="Aptos" panose="020B0004020202020204" pitchFamily="34" charset="0"/>
                <a:cs typeface="Arial" panose="020B0604020202020204" pitchFamily="34" charset="0"/>
              </a:rPr>
              <a:t> to </a:t>
            </a:r>
            <a:r>
              <a:rPr lang="fr-BE" sz="2000" b="1" dirty="0" err="1">
                <a:latin typeface="Aptos" panose="020B0004020202020204" pitchFamily="34" charset="0"/>
                <a:cs typeface="Arial" panose="020B0604020202020204" pitchFamily="34" charset="0"/>
              </a:rPr>
              <a:t>hypoxia</a:t>
            </a:r>
            <a:r>
              <a:rPr lang="fr-BE" sz="2000" b="1" dirty="0">
                <a:latin typeface="Aptos" panose="020B0004020202020204" pitchFamily="34" charset="0"/>
                <a:cs typeface="Arial" panose="020B0604020202020204" pitchFamily="34" charset="0"/>
              </a:rPr>
              <a:t> in </a:t>
            </a:r>
            <a:r>
              <a:rPr lang="fr-BE" sz="2000" b="1" i="1" dirty="0" err="1">
                <a:latin typeface="Aptos" panose="020B0004020202020204" pitchFamily="34" charset="0"/>
                <a:cs typeface="Arial" panose="020B0604020202020204" pitchFamily="34" charset="0"/>
              </a:rPr>
              <a:t>soleus</a:t>
            </a:r>
            <a:r>
              <a:rPr lang="fr-BE" sz="2000" b="1" dirty="0">
                <a:latin typeface="Aptos" panose="020B0004020202020204" pitchFamily="34" charset="0"/>
                <a:cs typeface="Arial" panose="020B0604020202020204" pitchFamily="34" charset="0"/>
              </a:rPr>
              <a:t> and TA muscles. </a:t>
            </a:r>
            <a:r>
              <a:rPr lang="fr-BE" sz="2000" dirty="0">
                <a:latin typeface="Aptos" panose="020B0004020202020204" pitchFamily="34" charset="0"/>
                <a:cs typeface="Arial" panose="020B0604020202020204" pitchFamily="34" charset="0"/>
              </a:rPr>
              <a:t>(A-C) RT-</a:t>
            </a:r>
            <a:r>
              <a:rPr lang="fr-BE" sz="2000" dirty="0" err="1">
                <a:latin typeface="Aptos" panose="020B0004020202020204" pitchFamily="34" charset="0"/>
                <a:cs typeface="Arial" panose="020B0604020202020204" pitchFamily="34" charset="0"/>
              </a:rPr>
              <a:t>qPCR</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performed</a:t>
            </a:r>
            <a:r>
              <a:rPr lang="fr-BE" sz="2000" dirty="0">
                <a:latin typeface="Aptos" panose="020B0004020202020204" pitchFamily="34" charset="0"/>
                <a:cs typeface="Arial" panose="020B0604020202020204" pitchFamily="34" charset="0"/>
              </a:rPr>
              <a:t> on the </a:t>
            </a:r>
            <a:r>
              <a:rPr lang="fr-BE" sz="2000" dirty="0" err="1">
                <a:latin typeface="Aptos" panose="020B0004020202020204" pitchFamily="34" charset="0"/>
                <a:cs typeface="Arial" panose="020B0604020202020204" pitchFamily="34" charset="0"/>
              </a:rPr>
              <a:t>soleus</a:t>
            </a:r>
            <a:r>
              <a:rPr lang="fr-BE" sz="2000" dirty="0">
                <a:latin typeface="Aptos" panose="020B0004020202020204" pitchFamily="34" charset="0"/>
                <a:cs typeface="Arial" panose="020B0604020202020204" pitchFamily="34" charset="0"/>
              </a:rPr>
              <a:t> muscle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the </a:t>
            </a:r>
            <a:r>
              <a:rPr lang="el-GR" sz="2000" dirty="0">
                <a:latin typeface="Aptos" panose="020B0004020202020204" pitchFamily="34" charset="0"/>
                <a:cs typeface="Arial" panose="020B0604020202020204" pitchFamily="34" charset="0"/>
              </a:rPr>
              <a:t>ΔΔ</a:t>
            </a:r>
            <a:r>
              <a:rPr lang="fr-BE" sz="2000" dirty="0">
                <a:latin typeface="Aptos" panose="020B0004020202020204" pitchFamily="34" charset="0"/>
                <a:cs typeface="Arial" panose="020B0604020202020204" pitchFamily="34" charset="0"/>
              </a:rPr>
              <a:t>Ct </a:t>
            </a:r>
            <a:r>
              <a:rPr lang="fr-BE" sz="2000" dirty="0" err="1">
                <a:latin typeface="Aptos" panose="020B0004020202020204" pitchFamily="34" charset="0"/>
                <a:cs typeface="Arial" panose="020B0604020202020204" pitchFamily="34" charset="0"/>
              </a:rPr>
              <a:t>method</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housekeeping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gene</a:t>
            </a:r>
            <a:r>
              <a:rPr lang="fr-BE" sz="2000" dirty="0">
                <a:latin typeface="Aptos" panose="020B0004020202020204" pitchFamily="34" charset="0"/>
                <a:cs typeface="Arial" panose="020B0604020202020204" pitchFamily="34" charset="0"/>
              </a:rPr>
              <a:t>: Rplp0; data </a:t>
            </a:r>
            <a:r>
              <a:rPr lang="fr-BE" sz="2000" dirty="0" err="1">
                <a:latin typeface="Aptos" panose="020B0004020202020204" pitchFamily="34" charset="0"/>
                <a:cs typeface="Arial" panose="020B0604020202020204" pitchFamily="34" charset="0"/>
              </a:rPr>
              <a:t>normalised</a:t>
            </a:r>
            <a:r>
              <a:rPr lang="fr-BE" sz="2000" dirty="0">
                <a:latin typeface="Aptos" panose="020B0004020202020204" pitchFamily="34" charset="0"/>
                <a:cs typeface="Arial" panose="020B0604020202020204" pitchFamily="34" charset="0"/>
              </a:rPr>
              <a:t> to CTL). (A) Pdk1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PDK1) expression;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0.001, 1h and 8h vs CTL (n=4 for CTL, n=3 for 1h, n=5 for 8h). (B) Ddit4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REDD1) expression;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0.05, 8h vs CTL (n=4-12 for CTL, n=5-12 for SIH). (C) </a:t>
            </a:r>
            <a:r>
              <a:rPr lang="fr-BE" sz="2000" dirty="0" err="1">
                <a:latin typeface="Aptos" panose="020B0004020202020204" pitchFamily="34" charset="0"/>
                <a:cs typeface="Arial" panose="020B0604020202020204" pitchFamily="34" charset="0"/>
              </a:rPr>
              <a:t>Vegfa</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VEGF) expression;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0.05, 1h vs CTL (n=4 for CTL, n=3 for 1h, n=5 for 8h). (D-F) RT-</a:t>
            </a:r>
            <a:r>
              <a:rPr lang="fr-BE" sz="2000" dirty="0" err="1">
                <a:latin typeface="Aptos" panose="020B0004020202020204" pitchFamily="34" charset="0"/>
                <a:cs typeface="Arial" panose="020B0604020202020204" pitchFamily="34" charset="0"/>
              </a:rPr>
              <a:t>qPCR</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were</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performed</a:t>
            </a:r>
            <a:r>
              <a:rPr lang="fr-BE" sz="2000" dirty="0">
                <a:latin typeface="Aptos" panose="020B0004020202020204" pitchFamily="34" charset="0"/>
                <a:cs typeface="Arial" panose="020B0604020202020204" pitchFamily="34" charset="0"/>
              </a:rPr>
              <a:t> on the </a:t>
            </a:r>
            <a:r>
              <a:rPr lang="fr-BE" sz="2000" dirty="0" err="1">
                <a:latin typeface="Aptos" panose="020B0004020202020204" pitchFamily="34" charset="0"/>
                <a:cs typeface="Arial" panose="020B0604020202020204" pitchFamily="34" charset="0"/>
              </a:rPr>
              <a:t>tibialis</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anterior</a:t>
            </a:r>
            <a:r>
              <a:rPr lang="fr-BE" sz="2000" dirty="0">
                <a:latin typeface="Aptos" panose="020B0004020202020204" pitchFamily="34" charset="0"/>
                <a:cs typeface="Arial" panose="020B0604020202020204" pitchFamily="34" charset="0"/>
              </a:rPr>
              <a:t> (TA) muscle by </a:t>
            </a:r>
            <a:r>
              <a:rPr lang="fr-BE" sz="2000" dirty="0" err="1">
                <a:latin typeface="Aptos" panose="020B0004020202020204" pitchFamily="34" charset="0"/>
                <a:cs typeface="Arial" panose="020B0604020202020204" pitchFamily="34" charset="0"/>
              </a:rPr>
              <a:t>using</a:t>
            </a:r>
            <a:r>
              <a:rPr lang="fr-BE" sz="2000" dirty="0">
                <a:latin typeface="Aptos" panose="020B0004020202020204" pitchFamily="34" charset="0"/>
                <a:cs typeface="Arial" panose="020B0604020202020204" pitchFamily="34" charset="0"/>
              </a:rPr>
              <a:t> the </a:t>
            </a:r>
            <a:r>
              <a:rPr lang="el-GR" sz="2000" dirty="0">
                <a:latin typeface="Aptos" panose="020B0004020202020204" pitchFamily="34" charset="0"/>
                <a:cs typeface="Arial" panose="020B0604020202020204" pitchFamily="34" charset="0"/>
              </a:rPr>
              <a:t>ΔΔ</a:t>
            </a:r>
            <a:r>
              <a:rPr lang="fr-BE" sz="2000" dirty="0">
                <a:latin typeface="Aptos" panose="020B0004020202020204" pitchFamily="34" charset="0"/>
                <a:cs typeface="Arial" panose="020B0604020202020204" pitchFamily="34" charset="0"/>
              </a:rPr>
              <a:t>Ct </a:t>
            </a:r>
            <a:r>
              <a:rPr lang="fr-BE" sz="2000" dirty="0" err="1">
                <a:latin typeface="Aptos" panose="020B0004020202020204" pitchFamily="34" charset="0"/>
                <a:cs typeface="Arial" panose="020B0604020202020204" pitchFamily="34" charset="0"/>
              </a:rPr>
              <a:t>method</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housekeeping</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gene</a:t>
            </a:r>
            <a:r>
              <a:rPr lang="fr-BE" sz="2000" dirty="0">
                <a:latin typeface="Aptos" panose="020B0004020202020204" pitchFamily="34" charset="0"/>
                <a:cs typeface="Arial" panose="020B0604020202020204" pitchFamily="34" charset="0"/>
              </a:rPr>
              <a:t>: Rplp0; data </a:t>
            </a:r>
            <a:r>
              <a:rPr lang="fr-BE" sz="2000" dirty="0" err="1">
                <a:latin typeface="Aptos" panose="020B0004020202020204" pitchFamily="34" charset="0"/>
                <a:cs typeface="Arial" panose="020B0604020202020204" pitchFamily="34" charset="0"/>
              </a:rPr>
              <a:t>normalised</a:t>
            </a:r>
            <a:r>
              <a:rPr lang="fr-BE" sz="2000" dirty="0">
                <a:latin typeface="Aptos" panose="020B0004020202020204" pitchFamily="34" charset="0"/>
                <a:cs typeface="Arial" panose="020B0604020202020204" pitchFamily="34" charset="0"/>
              </a:rPr>
              <a:t> to CTL). (D) Pdk1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PDK1) expression;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0.05, 1h vs CTL (n=4 for CTL, n=3 for 1h, n=4 for 8h). (E) Ddit4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REDD1) expression;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0.05, 8h vs CTL (n=4-12 for CTL, n=5-12 for SIH). (F) </a:t>
            </a:r>
            <a:r>
              <a:rPr lang="fr-BE" sz="2000" dirty="0" err="1">
                <a:latin typeface="Aptos" panose="020B0004020202020204" pitchFamily="34" charset="0"/>
                <a:cs typeface="Arial" panose="020B0604020202020204" pitchFamily="34" charset="0"/>
              </a:rPr>
              <a:t>Vegfa</a:t>
            </a:r>
            <a:r>
              <a:rPr lang="fr-BE" sz="2000" dirty="0">
                <a:latin typeface="Aptos" panose="020B0004020202020204" pitchFamily="34" charset="0"/>
                <a:cs typeface="Arial" panose="020B0604020202020204" pitchFamily="34" charset="0"/>
              </a:rPr>
              <a:t> (</a:t>
            </a:r>
            <a:r>
              <a:rPr lang="fr-BE" sz="2000" dirty="0" err="1">
                <a:latin typeface="Aptos" panose="020B0004020202020204" pitchFamily="34" charset="0"/>
                <a:cs typeface="Arial" panose="020B0604020202020204" pitchFamily="34" charset="0"/>
              </a:rPr>
              <a:t>encoding</a:t>
            </a:r>
            <a:r>
              <a:rPr lang="fr-BE" sz="2000" dirty="0">
                <a:latin typeface="Aptos" panose="020B0004020202020204" pitchFamily="34" charset="0"/>
                <a:cs typeface="Arial" panose="020B0604020202020204" pitchFamily="34" charset="0"/>
              </a:rPr>
              <a:t> VEGF) expression; One </a:t>
            </a:r>
            <a:r>
              <a:rPr lang="fr-BE" sz="2000" dirty="0" err="1">
                <a:latin typeface="Aptos" panose="020B0004020202020204" pitchFamily="34" charset="0"/>
                <a:cs typeface="Arial" panose="020B0604020202020204" pitchFamily="34" charset="0"/>
              </a:rPr>
              <a:t>Way</a:t>
            </a:r>
            <a:r>
              <a:rPr lang="fr-BE" sz="2000" dirty="0">
                <a:latin typeface="Aptos" panose="020B0004020202020204" pitchFamily="34" charset="0"/>
                <a:cs typeface="Arial" panose="020B0604020202020204" pitchFamily="34" charset="0"/>
              </a:rPr>
              <a:t> ANOVA: *: p &lt; 0.05, 8h vs 1h (n=4 for CTL, n=3 for 1h, n=4 for 8h).</a:t>
            </a:r>
          </a:p>
        </p:txBody>
      </p:sp>
      <p:sp>
        <p:nvSpPr>
          <p:cNvPr id="68" name="Rectangle : coins arrondis 67">
            <a:extLst>
              <a:ext uri="{FF2B5EF4-FFF2-40B4-BE49-F238E27FC236}">
                <a16:creationId xmlns:a16="http://schemas.microsoft.com/office/drawing/2014/main" id="{25886C6E-D1AE-473D-3C1F-D01604956407}"/>
              </a:ext>
            </a:extLst>
          </p:cNvPr>
          <p:cNvSpPr/>
          <p:nvPr/>
        </p:nvSpPr>
        <p:spPr>
          <a:xfrm>
            <a:off x="746514" y="39507831"/>
            <a:ext cx="30941724" cy="7344007"/>
          </a:xfrm>
          <a:prstGeom prst="roundRect">
            <a:avLst>
              <a:gd name="adj" fmla="val 6988"/>
            </a:avLst>
          </a:prstGeom>
          <a:noFill/>
          <a:ln w="76200">
            <a:solidFill>
              <a:srgbClr val="C40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0" name="Rectangle : coins arrondis 69">
            <a:extLst>
              <a:ext uri="{FF2B5EF4-FFF2-40B4-BE49-F238E27FC236}">
                <a16:creationId xmlns:a16="http://schemas.microsoft.com/office/drawing/2014/main" id="{B06C642C-1D41-880E-4F9A-7355EA37CFF0}"/>
              </a:ext>
            </a:extLst>
          </p:cNvPr>
          <p:cNvSpPr/>
          <p:nvPr/>
        </p:nvSpPr>
        <p:spPr>
          <a:xfrm>
            <a:off x="9937207" y="39137898"/>
            <a:ext cx="12560338" cy="856800"/>
          </a:xfrm>
          <a:prstGeom prst="roundRect">
            <a:avLst/>
          </a:prstGeom>
          <a:solidFill>
            <a:srgbClr val="FCC4D4"/>
          </a:solidFill>
          <a:ln w="57150">
            <a:solidFill>
              <a:srgbClr val="C40C4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latin typeface="Arial" panose="020B0604020202020204" pitchFamily="34" charset="0"/>
                <a:cs typeface="Arial" panose="020B0604020202020204" pitchFamily="34" charset="0"/>
              </a:rPr>
              <a:t>Protein</a:t>
            </a:r>
            <a:r>
              <a:rPr lang="fr-FR" sz="2400" b="1" dirty="0">
                <a:solidFill>
                  <a:schemeClr val="tx1"/>
                </a:solidFill>
                <a:latin typeface="Arial" panose="020B0604020202020204" pitchFamily="34" charset="0"/>
                <a:cs typeface="Arial" panose="020B0604020202020204" pitchFamily="34" charset="0"/>
              </a:rPr>
              <a:t> </a:t>
            </a:r>
            <a:r>
              <a:rPr lang="fr-FR" sz="2400" b="1" dirty="0" err="1">
                <a:solidFill>
                  <a:schemeClr val="tx1"/>
                </a:solidFill>
                <a:latin typeface="Arial" panose="020B0604020202020204" pitchFamily="34" charset="0"/>
                <a:cs typeface="Arial" panose="020B0604020202020204" pitchFamily="34" charset="0"/>
              </a:rPr>
              <a:t>degradation</a:t>
            </a:r>
            <a:r>
              <a:rPr lang="fr-FR" sz="2400" b="1" dirty="0">
                <a:solidFill>
                  <a:schemeClr val="tx1"/>
                </a:solidFill>
                <a:latin typeface="Arial" panose="020B0604020202020204" pitchFamily="34" charset="0"/>
                <a:cs typeface="Arial" panose="020B0604020202020204" pitchFamily="34" charset="0"/>
              </a:rPr>
              <a:t> </a:t>
            </a:r>
            <a:r>
              <a:rPr lang="fr-FR" sz="2400" b="1" dirty="0" err="1">
                <a:solidFill>
                  <a:schemeClr val="tx1"/>
                </a:solidFill>
                <a:latin typeface="Arial" panose="020B0604020202020204" pitchFamily="34" charset="0"/>
                <a:cs typeface="Arial" panose="020B0604020202020204" pitchFamily="34" charset="0"/>
              </a:rPr>
              <a:t>modulator</a:t>
            </a:r>
            <a:r>
              <a:rPr lang="fr-FR" sz="2400" b="1" dirty="0">
                <a:solidFill>
                  <a:schemeClr val="tx1"/>
                </a:solidFill>
                <a:latin typeface="Arial" panose="020B0604020202020204" pitchFamily="34" charset="0"/>
                <a:cs typeface="Arial" panose="020B0604020202020204" pitchFamily="34" charset="0"/>
              </a:rPr>
              <a:t> expressions </a:t>
            </a:r>
            <a:r>
              <a:rPr lang="fr-FR" sz="2400" b="1" dirty="0" err="1">
                <a:solidFill>
                  <a:schemeClr val="tx1"/>
                </a:solidFill>
                <a:latin typeface="Arial" panose="020B0604020202020204" pitchFamily="34" charset="0"/>
                <a:cs typeface="Arial" panose="020B0604020202020204" pitchFamily="34" charset="0"/>
              </a:rPr>
              <a:t>differ</a:t>
            </a:r>
            <a:r>
              <a:rPr lang="fr-FR" sz="2400" b="1" dirty="0">
                <a:solidFill>
                  <a:schemeClr val="tx1"/>
                </a:solidFill>
                <a:latin typeface="Arial" panose="020B0604020202020204" pitchFamily="34" charset="0"/>
                <a:cs typeface="Arial" panose="020B0604020202020204" pitchFamily="34" charset="0"/>
              </a:rPr>
              <a:t> in </a:t>
            </a:r>
            <a:r>
              <a:rPr lang="fr-FR" sz="2400" b="1" dirty="0" err="1">
                <a:solidFill>
                  <a:schemeClr val="tx1"/>
                </a:solidFill>
                <a:latin typeface="Arial" panose="020B0604020202020204" pitchFamily="34" charset="0"/>
                <a:cs typeface="Arial" panose="020B0604020202020204" pitchFamily="34" charset="0"/>
              </a:rPr>
              <a:t>response</a:t>
            </a:r>
            <a:r>
              <a:rPr lang="fr-FR" sz="2400" b="1" dirty="0">
                <a:solidFill>
                  <a:schemeClr val="tx1"/>
                </a:solidFill>
                <a:latin typeface="Arial" panose="020B0604020202020204" pitchFamily="34" charset="0"/>
                <a:cs typeface="Arial" panose="020B0604020202020204" pitchFamily="34" charset="0"/>
              </a:rPr>
              <a:t> to SIH</a:t>
            </a:r>
            <a:endParaRPr lang="fr-BE" sz="2400" b="1" dirty="0">
              <a:solidFill>
                <a:schemeClr val="tx1"/>
              </a:solidFill>
              <a:latin typeface="Arial" panose="020B0604020202020204" pitchFamily="34" charset="0"/>
              <a:cs typeface="Arial" panose="020B0604020202020204" pitchFamily="34" charset="0"/>
            </a:endParaRPr>
          </a:p>
        </p:txBody>
      </p:sp>
      <p:sp>
        <p:nvSpPr>
          <p:cNvPr id="73" name="ZoneTexte 72">
            <a:extLst>
              <a:ext uri="{FF2B5EF4-FFF2-40B4-BE49-F238E27FC236}">
                <a16:creationId xmlns:a16="http://schemas.microsoft.com/office/drawing/2014/main" id="{08AEEC29-7F19-93E8-09D7-DA2D054AB302}"/>
              </a:ext>
            </a:extLst>
          </p:cNvPr>
          <p:cNvSpPr txBox="1"/>
          <p:nvPr/>
        </p:nvSpPr>
        <p:spPr>
          <a:xfrm>
            <a:off x="977996" y="44723713"/>
            <a:ext cx="30442426" cy="2308324"/>
          </a:xfrm>
          <a:prstGeom prst="rect">
            <a:avLst/>
          </a:prstGeom>
          <a:noFill/>
        </p:spPr>
        <p:txBody>
          <a:bodyPr wrap="square">
            <a:spAutoFit/>
          </a:bodyPr>
          <a:lstStyle/>
          <a:p>
            <a:pPr algn="just"/>
            <a:r>
              <a:rPr lang="fr-BE" sz="2400" b="1" u="sng" dirty="0">
                <a:latin typeface="Aptos" panose="020B0004020202020204" pitchFamily="34" charset="0"/>
                <a:cs typeface="Arial" panose="020B0604020202020204" pitchFamily="34" charset="0"/>
              </a:rPr>
              <a:t>Figure 5: </a:t>
            </a:r>
            <a:r>
              <a:rPr lang="en-GB" sz="2000" b="1" dirty="0"/>
              <a:t>Effect of SIH on protein degradation regulators in plasma, </a:t>
            </a:r>
            <a:r>
              <a:rPr lang="en-GB" sz="2000" b="1" i="1" dirty="0"/>
              <a:t>soleus</a:t>
            </a:r>
            <a:r>
              <a:rPr lang="en-GB" sz="2000" b="1" dirty="0"/>
              <a:t> and TA muscles. (A) </a:t>
            </a:r>
            <a:r>
              <a:rPr lang="en-US" sz="2000" dirty="0"/>
              <a:t>Plasma Myostatin levels measured by ELISA. Data presented as Mean ± SEM. Two Way ANOVA</a:t>
            </a:r>
            <a:r>
              <a:rPr lang="en-GB" sz="2000" dirty="0"/>
              <a:t>: ***: p &lt; 0.001, SIH 35d vs CTL  35d (CTL: n=6; SIH: n=6).</a:t>
            </a:r>
            <a:r>
              <a:rPr lang="en-GB" sz="2000" b="1" dirty="0"/>
              <a:t> (B-I) </a:t>
            </a:r>
            <a:r>
              <a:rPr lang="en-GB" sz="2000" dirty="0"/>
              <a:t>RT-qPCR were performed on the </a:t>
            </a:r>
            <a:r>
              <a:rPr lang="en-GB" sz="2000" i="1" dirty="0"/>
              <a:t>soleus </a:t>
            </a:r>
            <a:r>
              <a:rPr lang="en-GB" sz="2000" dirty="0"/>
              <a:t>and TA muscles using the </a:t>
            </a:r>
            <a:r>
              <a:rPr lang="en-GB" sz="2000" dirty="0" err="1"/>
              <a:t>ΔΔCt</a:t>
            </a:r>
            <a:r>
              <a:rPr lang="en-GB" sz="2000" dirty="0"/>
              <a:t> method (housekeeping gene: </a:t>
            </a:r>
            <a:r>
              <a:rPr lang="en-GB" sz="2000" i="1" dirty="0"/>
              <a:t>Rplp0</a:t>
            </a:r>
            <a:r>
              <a:rPr lang="en-GB" sz="2000" dirty="0"/>
              <a:t>; data normalised to CTL). </a:t>
            </a:r>
            <a:r>
              <a:rPr lang="en-GB" sz="2000" b="1" dirty="0"/>
              <a:t>(B)</a:t>
            </a:r>
            <a:r>
              <a:rPr lang="en-GB" sz="2000" dirty="0"/>
              <a:t> </a:t>
            </a:r>
            <a:r>
              <a:rPr lang="en-GB" sz="2000" i="1" dirty="0" err="1"/>
              <a:t>Mstn</a:t>
            </a:r>
            <a:r>
              <a:rPr lang="en-GB" sz="2000" i="1" dirty="0"/>
              <a:t> </a:t>
            </a:r>
            <a:r>
              <a:rPr lang="en-GB" sz="2000" dirty="0"/>
              <a:t>(encoding Myostatin) expression in the </a:t>
            </a:r>
            <a:r>
              <a:rPr lang="en-GB" sz="2000" i="1" dirty="0"/>
              <a:t>soleus</a:t>
            </a:r>
            <a:r>
              <a:rPr lang="en-GB" sz="2000" dirty="0"/>
              <a:t> muscle; One Way ANOVA: NS (CTL: n=4-12; SIH: n=5-12).</a:t>
            </a:r>
            <a:r>
              <a:rPr lang="en-GB" sz="2000" b="1" dirty="0"/>
              <a:t> (C)</a:t>
            </a:r>
            <a:r>
              <a:rPr lang="en-GB" sz="2000" dirty="0"/>
              <a:t> </a:t>
            </a:r>
            <a:r>
              <a:rPr lang="en-GB" sz="2000" i="1" dirty="0"/>
              <a:t>Acvr2b </a:t>
            </a:r>
            <a:r>
              <a:rPr lang="en-GB" sz="2000" dirty="0"/>
              <a:t>(encoding </a:t>
            </a:r>
            <a:r>
              <a:rPr lang="en-GB" sz="2000" dirty="0" err="1"/>
              <a:t>ActRIIB</a:t>
            </a:r>
            <a:r>
              <a:rPr lang="en-GB" sz="2000" dirty="0"/>
              <a:t>) expression in the </a:t>
            </a:r>
            <a:r>
              <a:rPr lang="en-GB" sz="2000" i="1" dirty="0"/>
              <a:t>soleus</a:t>
            </a:r>
            <a:r>
              <a:rPr lang="en-GB" sz="2000" dirty="0"/>
              <a:t> muscle; One Way ANOVA: ***: p &lt; 0.001, 5d and 35d vs CTL (CTL: n=4-12; SIH: n=5-12).</a:t>
            </a:r>
            <a:r>
              <a:rPr lang="en-GB" sz="2000" b="1" dirty="0"/>
              <a:t> (D)</a:t>
            </a:r>
            <a:r>
              <a:rPr lang="en-GB" sz="2000" dirty="0"/>
              <a:t> </a:t>
            </a:r>
            <a:r>
              <a:rPr lang="en-GB" sz="2000" i="1" dirty="0" err="1"/>
              <a:t>Mstn</a:t>
            </a:r>
            <a:r>
              <a:rPr lang="en-GB" sz="2000" i="1" dirty="0"/>
              <a:t> </a:t>
            </a:r>
            <a:r>
              <a:rPr lang="en-GB" sz="2000" dirty="0"/>
              <a:t>(encoding Myostatin) expression in the TA muscle; One Way ANOVA: *: p &lt; 0.05, 5d vs CTL (CTL: n=4-12; SIH: n=5-12). </a:t>
            </a:r>
            <a:r>
              <a:rPr lang="en-GB" sz="2000" b="1" dirty="0"/>
              <a:t>(E)</a:t>
            </a:r>
            <a:r>
              <a:rPr lang="en-GB" sz="2000" dirty="0"/>
              <a:t> </a:t>
            </a:r>
            <a:r>
              <a:rPr lang="en-GB" sz="2000" i="1" dirty="0"/>
              <a:t>Acvr2b </a:t>
            </a:r>
            <a:r>
              <a:rPr lang="en-GB" sz="2000" dirty="0"/>
              <a:t>(encoding </a:t>
            </a:r>
            <a:r>
              <a:rPr lang="en-GB" sz="2000" dirty="0" err="1"/>
              <a:t>ActRIIB</a:t>
            </a:r>
            <a:r>
              <a:rPr lang="en-GB" sz="2000" dirty="0"/>
              <a:t>) expression in the TA muscle; One Way ANOVA: NS (CTL: n=4-12; SIH: n=5-12 </a:t>
            </a:r>
            <a:r>
              <a:rPr lang="en-GB" sz="2000" b="1" dirty="0"/>
              <a:t>(F)</a:t>
            </a:r>
            <a:r>
              <a:rPr lang="en-GB" sz="2000" dirty="0"/>
              <a:t> </a:t>
            </a:r>
            <a:r>
              <a:rPr lang="en-GB" sz="2000" i="1" dirty="0"/>
              <a:t>Fbxo32</a:t>
            </a:r>
            <a:r>
              <a:rPr lang="en-GB" sz="2000" dirty="0"/>
              <a:t> (encoding Atrogin-1) expression in the </a:t>
            </a:r>
            <a:r>
              <a:rPr lang="en-GB" sz="2000" i="1" dirty="0"/>
              <a:t>soleus</a:t>
            </a:r>
            <a:r>
              <a:rPr lang="en-GB" sz="2000" dirty="0"/>
              <a:t> muscle; One Way ANOVA: *: p &lt; 0.05, 5d vs CTL (CTL: n=4-12; SIH: n=5-12).</a:t>
            </a:r>
            <a:r>
              <a:rPr lang="en-GB" sz="2000" b="1" dirty="0"/>
              <a:t> (G)</a:t>
            </a:r>
            <a:r>
              <a:rPr lang="en-GB" sz="2000" dirty="0"/>
              <a:t> </a:t>
            </a:r>
            <a:r>
              <a:rPr lang="en-GB" sz="2000" i="1" dirty="0"/>
              <a:t>Trim63</a:t>
            </a:r>
            <a:r>
              <a:rPr lang="en-GB" sz="2000" dirty="0"/>
              <a:t> (encoding MuRF1) expression in the </a:t>
            </a:r>
            <a:r>
              <a:rPr lang="en-GB" sz="2000" i="1" dirty="0"/>
              <a:t>soleus</a:t>
            </a:r>
            <a:r>
              <a:rPr lang="en-GB" sz="2000" dirty="0"/>
              <a:t> muscle; One Way ANOVA: *: p &lt; 0.05, 5d vs CTL (CTL: n=4-12; SIH: n=5-12).</a:t>
            </a:r>
            <a:r>
              <a:rPr lang="en-GB" sz="2000" b="1" dirty="0"/>
              <a:t> (H)</a:t>
            </a:r>
            <a:r>
              <a:rPr lang="en-GB" sz="2000" dirty="0"/>
              <a:t> </a:t>
            </a:r>
            <a:r>
              <a:rPr lang="en-GB" sz="2000" i="1" dirty="0"/>
              <a:t>Fbxo32</a:t>
            </a:r>
            <a:r>
              <a:rPr lang="en-GB" sz="2000" dirty="0"/>
              <a:t> (encoding Atrogin-1) expression in the TA muscle; One Way ANOVA: ***: p &lt; 0.001, 8h and 35d vs CTL (CTL: n=4-12; SIH: n=5-12). </a:t>
            </a:r>
            <a:r>
              <a:rPr lang="en-GB" sz="2000" b="1" dirty="0"/>
              <a:t>(I)</a:t>
            </a:r>
            <a:r>
              <a:rPr lang="en-GB" sz="2000" dirty="0"/>
              <a:t> </a:t>
            </a:r>
            <a:r>
              <a:rPr lang="en-GB" sz="2000" i="1" dirty="0"/>
              <a:t>Trim63 </a:t>
            </a:r>
            <a:r>
              <a:rPr lang="en-GB" sz="2000" dirty="0"/>
              <a:t>(encoding MuRF1) expression in the TA muscle; One Way ANOVA:  *: p &lt; 0.05, 8h vs CTL (CTL: n=4-12; SIH: n=5-12).</a:t>
            </a:r>
            <a:endParaRPr lang="fr-BE" sz="2000" dirty="0"/>
          </a:p>
          <a:p>
            <a:pPr algn="just"/>
            <a:endParaRPr lang="pt-BR" sz="2000" dirty="0">
              <a:latin typeface="Aptos" panose="020B0004020202020204" pitchFamily="34" charset="0"/>
              <a:cs typeface="Arial" panose="020B0604020202020204" pitchFamily="34" charset="0"/>
            </a:endParaRPr>
          </a:p>
        </p:txBody>
      </p:sp>
      <p:pic>
        <p:nvPicPr>
          <p:cNvPr id="76" name="Image 75">
            <a:extLst>
              <a:ext uri="{FF2B5EF4-FFF2-40B4-BE49-F238E27FC236}">
                <a16:creationId xmlns:a16="http://schemas.microsoft.com/office/drawing/2014/main" id="{3DDF7466-F66F-FC9C-B9A4-6198BC3C8AF1}"/>
              </a:ext>
            </a:extLst>
          </p:cNvPr>
          <p:cNvPicPr>
            <a:picLocks noChangeAspect="1"/>
          </p:cNvPicPr>
          <p:nvPr/>
        </p:nvPicPr>
        <p:blipFill>
          <a:blip r:embed="rId45"/>
          <a:stretch>
            <a:fillRect/>
          </a:stretch>
        </p:blipFill>
        <p:spPr>
          <a:xfrm>
            <a:off x="2108871" y="40397380"/>
            <a:ext cx="28286459" cy="4143081"/>
          </a:xfrm>
          <a:prstGeom prst="rect">
            <a:avLst/>
          </a:prstGeom>
        </p:spPr>
      </p:pic>
    </p:spTree>
    <p:extLst>
      <p:ext uri="{BB962C8B-B14F-4D97-AF65-F5344CB8AC3E}">
        <p14:creationId xmlns:p14="http://schemas.microsoft.com/office/powerpoint/2010/main" val="19713798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3372</TotalTime>
  <Words>1991</Words>
  <Application>Microsoft Office PowerPoint</Application>
  <PresentationFormat>Personnalisé</PresentationFormat>
  <Paragraphs>46</Paragraphs>
  <Slides>1</Slides>
  <Notes>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2</vt:i4>
      </vt:variant>
      <vt:variant>
        <vt:lpstr>Titres des diapositives</vt:lpstr>
      </vt:variant>
      <vt:variant>
        <vt:i4>1</vt:i4>
      </vt:variant>
    </vt:vector>
  </HeadingPairs>
  <TitlesOfParts>
    <vt:vector size="7" baseType="lpstr">
      <vt:lpstr>Aptos</vt:lpstr>
      <vt:lpstr>Aptos Display</vt:lpstr>
      <vt:lpstr>Arial</vt:lpstr>
      <vt:lpstr>Thème Office</vt:lpstr>
      <vt:lpstr>Prism 8</vt:lpstr>
      <vt:lpstr>CorelDRAW</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Maëlle LIMPENS</dc:creator>
  <cp:lastModifiedBy>Lise PAPRZYCKI</cp:lastModifiedBy>
  <cp:revision>48</cp:revision>
  <dcterms:created xsi:type="dcterms:W3CDTF">2024-04-11T13:36:19Z</dcterms:created>
  <dcterms:modified xsi:type="dcterms:W3CDTF">2025-11-05T09:22:20Z</dcterms:modified>
</cp:coreProperties>
</file>